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Lst>
  <p:notesMasterIdLst>
    <p:notesMasterId r:id="rId19"/>
  </p:notesMasterIdLst>
  <p:handoutMasterIdLst>
    <p:handoutMasterId r:id="rId20"/>
  </p:handoutMasterIdLst>
  <p:sldIdLst>
    <p:sldId id="285" r:id="rId3"/>
    <p:sldId id="327" r:id="rId4"/>
    <p:sldId id="326" r:id="rId5"/>
    <p:sldId id="268" r:id="rId6"/>
    <p:sldId id="311" r:id="rId7"/>
    <p:sldId id="257" r:id="rId8"/>
    <p:sldId id="261" r:id="rId9"/>
    <p:sldId id="293" r:id="rId10"/>
    <p:sldId id="297" r:id="rId11"/>
    <p:sldId id="321" r:id="rId12"/>
    <p:sldId id="296" r:id="rId13"/>
    <p:sldId id="306" r:id="rId14"/>
    <p:sldId id="310" r:id="rId15"/>
    <p:sldId id="328" r:id="rId16"/>
    <p:sldId id="329" r:id="rId17"/>
    <p:sldId id="33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CCFF"/>
    <a:srgbClr val="A500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737" autoAdjust="0"/>
  </p:normalViewPr>
  <p:slideViewPr>
    <p:cSldViewPr>
      <p:cViewPr varScale="1">
        <p:scale>
          <a:sx n="71" d="100"/>
          <a:sy n="71"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8BD972-AA7E-4D41-96CB-F6B4671E80D5}" type="datetimeFigureOut">
              <a:rPr lang="en-US" smtClean="0"/>
              <a:pPr/>
              <a:t>3/12/2012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69BC24-0419-44EE-B7B4-71DC34EBDBE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62687E-53FD-4E0F-8D1E-32A8AA591D2E}" type="datetimeFigureOut">
              <a:rPr lang="en-US" smtClean="0"/>
              <a:pPr/>
              <a:t>3/12/2012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57A2D-53B3-4009-98EE-7A95B2206296}" type="slidenum">
              <a:rPr lang="en-US" smtClean="0"/>
              <a:pPr/>
              <a:t>‹#›</a:t>
            </a:fld>
            <a:endParaRPr lang="en-US"/>
          </a:p>
        </p:txBody>
      </p:sp>
    </p:spTree>
    <p:extLst>
      <p:ext uri="{BB962C8B-B14F-4D97-AF65-F5344CB8AC3E}">
        <p14:creationId xmlns="" xmlns:p14="http://schemas.microsoft.com/office/powerpoint/2010/main" val="260092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57A2D-53B3-4009-98EE-7A95B220629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57A2D-53B3-4009-98EE-7A95B220629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57A2D-53B3-4009-98EE-7A95B220629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57A2D-53B3-4009-98EE-7A95B220629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57A2D-53B3-4009-98EE-7A95B220629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57A2D-53B3-4009-98EE-7A95B2206296}"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29B2EB-0403-49A2-91E9-3BE025AE3C7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02A88-AAB9-47F2-B08C-6BFDBA2048F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57A2D-53B3-4009-98EE-7A95B220629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57A2D-53B3-4009-98EE-7A95B220629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57A2D-53B3-4009-98EE-7A95B220629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57A2D-53B3-4009-98EE-7A95B220629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57A2D-53B3-4009-98EE-7A95B220629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57A2D-53B3-4009-98EE-7A95B220629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2"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45.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4.bp.blogspot.com/-Q-HMKI4j0Vo/Ty1ZCgFNQpI/AAAAAAAAABg/EDnYNdMSv3E/s1600/P1060040.JPG" TargetMode="External"/><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hyperlink" Target="mailto:leide@rps.k12.ar.u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mailto:rsimpson@rps.k12.ar.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800"/>
            <a:ext cx="8305800" cy="1662332"/>
          </a:xfrm>
        </p:spPr>
        <p:txBody>
          <a:bodyPr>
            <a:normAutofit fontScale="90000"/>
          </a:bodyPr>
          <a:lstStyle/>
          <a:p>
            <a:r>
              <a:rPr lang="en-US" dirty="0" smtClean="0"/>
              <a:t>Using Sentence-level Context as a Clue to the Meaning of a Word or Phrase</a:t>
            </a:r>
            <a:endParaRPr lang="en-US" u="sng" dirty="0"/>
          </a:p>
        </p:txBody>
      </p:sp>
      <p:sp>
        <p:nvSpPr>
          <p:cNvPr id="3" name="Subtitle 2"/>
          <p:cNvSpPr>
            <a:spLocks noGrp="1"/>
          </p:cNvSpPr>
          <p:nvPr>
            <p:ph type="subTitle" idx="1"/>
          </p:nvPr>
        </p:nvSpPr>
        <p:spPr>
          <a:xfrm>
            <a:off x="457200" y="3810000"/>
            <a:ext cx="8305800" cy="1143000"/>
          </a:xfrm>
        </p:spPr>
        <p:txBody>
          <a:bodyPr>
            <a:noAutofit/>
          </a:bodyPr>
          <a:lstStyle/>
          <a:p>
            <a:r>
              <a:rPr lang="en-US" sz="3600" dirty="0" smtClean="0"/>
              <a:t>Mrs. </a:t>
            </a:r>
            <a:r>
              <a:rPr lang="en-US" sz="3600" dirty="0" err="1" smtClean="0"/>
              <a:t>Eide’s</a:t>
            </a:r>
            <a:endParaRPr lang="en-US" sz="3600" dirty="0" smtClean="0"/>
          </a:p>
          <a:p>
            <a:r>
              <a:rPr lang="en-US" sz="4400" i="1" dirty="0" smtClean="0"/>
              <a:t>2</a:t>
            </a:r>
            <a:r>
              <a:rPr lang="en-US" sz="4400" i="1" baseline="30000" dirty="0" smtClean="0"/>
              <a:t>nd</a:t>
            </a:r>
            <a:r>
              <a:rPr lang="en-US" sz="4400" i="1" dirty="0" smtClean="0"/>
              <a:t> </a:t>
            </a:r>
            <a:r>
              <a:rPr lang="en-US" sz="3600" i="1" dirty="0" smtClean="0"/>
              <a:t>G</a:t>
            </a:r>
            <a:r>
              <a:rPr lang="en-US" sz="3600" dirty="0" smtClean="0"/>
              <a:t>rade Class</a:t>
            </a:r>
          </a:p>
          <a:p>
            <a:r>
              <a:rPr lang="en-US" sz="1800" dirty="0" smtClean="0"/>
              <a:t>Renee Simpson Literacy Facilitator </a:t>
            </a:r>
          </a:p>
          <a:p>
            <a:r>
              <a:rPr lang="en-US" sz="1800" dirty="0" smtClean="0"/>
              <a:t>Mathias Elementary</a:t>
            </a:r>
            <a:endParaRPr lang="en-US" sz="3600" dirty="0" smtClean="0"/>
          </a:p>
          <a:p>
            <a:r>
              <a:rPr lang="en-US" sz="1600" dirty="0" smtClean="0"/>
              <a:t>Rogers, AR</a:t>
            </a:r>
          </a:p>
          <a:p>
            <a:r>
              <a:rPr lang="en-US" sz="1600" dirty="0" smtClean="0"/>
              <a:t>March 6, 2012</a:t>
            </a:r>
          </a:p>
          <a:p>
            <a:r>
              <a:rPr lang="en-US" sz="3600" dirty="0" smtClean="0"/>
              <a:t> </a:t>
            </a:r>
            <a:endParaRPr lang="en-US" sz="3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229600" cy="1143000"/>
          </a:xfrm>
        </p:spPr>
        <p:txBody>
          <a:bodyPr/>
          <a:lstStyle/>
          <a:p>
            <a:r>
              <a:rPr lang="en-US" dirty="0" smtClean="0"/>
              <a:t>A= Apply Knowledge</a:t>
            </a:r>
            <a:endParaRPr lang="en-US" dirty="0"/>
          </a:p>
        </p:txBody>
      </p:sp>
      <p:sp>
        <p:nvSpPr>
          <p:cNvPr id="13" name="TextBox 12"/>
          <p:cNvSpPr txBox="1"/>
          <p:nvPr/>
        </p:nvSpPr>
        <p:spPr>
          <a:xfrm>
            <a:off x="136525" y="762000"/>
            <a:ext cx="4114800" cy="1200329"/>
          </a:xfrm>
          <a:prstGeom prst="rect">
            <a:avLst/>
          </a:prstGeom>
          <a:noFill/>
        </p:spPr>
        <p:txBody>
          <a:bodyPr wrap="square" rtlCol="0">
            <a:spAutoFit/>
          </a:bodyPr>
          <a:lstStyle/>
          <a:p>
            <a:r>
              <a:rPr lang="en-US" sz="2400" b="1" dirty="0" smtClean="0">
                <a:solidFill>
                  <a:schemeClr val="accent5"/>
                </a:solidFill>
              </a:rPr>
              <a:t>Students were given the last two pages of text to read on their own.  </a:t>
            </a:r>
            <a:endParaRPr lang="en-US" sz="2400" b="1" dirty="0">
              <a:solidFill>
                <a:schemeClr val="accent5"/>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4000" y="990402"/>
            <a:ext cx="3656711" cy="2434649"/>
          </a:xfrm>
          <a:prstGeom prst="rect">
            <a:avLst/>
          </a:prstGeom>
        </p:spPr>
      </p:pic>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l="7222" r="31667" b="19544"/>
          <a:stretch/>
        </p:blipFill>
        <p:spPr>
          <a:xfrm>
            <a:off x="5715000" y="3810000"/>
            <a:ext cx="3106371" cy="2722940"/>
          </a:xfrm>
          <a:prstGeom prst="rect">
            <a:avLst/>
          </a:prstGeom>
        </p:spPr>
      </p:pic>
      <p:pic>
        <p:nvPicPr>
          <p:cNvPr id="7" name="Picture 6"/>
          <p:cNvPicPr>
            <a:picLocks noChangeAspect="1"/>
          </p:cNvPicPr>
          <p:nvPr/>
        </p:nvPicPr>
        <p:blipFill rotWithShape="1">
          <a:blip r:embed="rId5" cstate="print">
            <a:extLst>
              <a:ext uri="{28A0092B-C50C-407E-A947-70E740481C1C}">
                <a14:useLocalDpi xmlns="" xmlns:a14="http://schemas.microsoft.com/office/drawing/2010/main" val="0"/>
              </a:ext>
            </a:extLst>
          </a:blip>
          <a:srcRect r="14028" b="29348"/>
          <a:stretch/>
        </p:blipFill>
        <p:spPr>
          <a:xfrm>
            <a:off x="381000" y="4495800"/>
            <a:ext cx="3930650" cy="2150676"/>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15900" y="2207726"/>
            <a:ext cx="2626380" cy="1748652"/>
          </a:xfrm>
          <a:prstGeom prst="rect">
            <a:avLst/>
          </a:prstGeom>
        </p:spPr>
      </p:pic>
      <p:sp>
        <p:nvSpPr>
          <p:cNvPr id="2" name="TextBox 1"/>
          <p:cNvSpPr txBox="1"/>
          <p:nvPr/>
        </p:nvSpPr>
        <p:spPr>
          <a:xfrm>
            <a:off x="2842280" y="1672638"/>
            <a:ext cx="2339320" cy="2308324"/>
          </a:xfrm>
          <a:prstGeom prst="rect">
            <a:avLst/>
          </a:prstGeom>
          <a:noFill/>
        </p:spPr>
        <p:txBody>
          <a:bodyPr wrap="square" rtlCol="0">
            <a:spAutoFit/>
          </a:bodyPr>
          <a:lstStyle/>
          <a:p>
            <a:r>
              <a:rPr lang="en-US" b="1" dirty="0" smtClean="0"/>
              <a:t>With your learning partner, read the end of the story and circle any words that you don’t know.  Use the context clues in the sentence to figure out what the word means.</a:t>
            </a:r>
            <a:endParaRPr lang="en-US" b="1" dirty="0"/>
          </a:p>
        </p:txBody>
      </p:sp>
      <p:pic>
        <p:nvPicPr>
          <p:cNvPr id="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181233" y="3500563"/>
            <a:ext cx="3640137"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962400" y="6488668"/>
            <a:ext cx="3581400" cy="369332"/>
          </a:xfrm>
          <a:prstGeom prst="rect">
            <a:avLst/>
          </a:prstGeom>
          <a:solidFill>
            <a:srgbClr val="92D050"/>
          </a:solidFill>
          <a:ln>
            <a:solidFill>
              <a:schemeClr val="bg1"/>
            </a:solidFill>
          </a:ln>
        </p:spPr>
        <p:txBody>
          <a:bodyPr wrap="square" rtlCol="0">
            <a:spAutoFit/>
          </a:bodyPr>
          <a:lstStyle/>
          <a:p>
            <a:r>
              <a:rPr lang="en-US" dirty="0" smtClean="0">
                <a:solidFill>
                  <a:schemeClr val="bg1"/>
                </a:solidFill>
              </a:rPr>
              <a:t>(5) Homework and Practice</a:t>
            </a:r>
            <a:endParaRPr lang="en-US" dirty="0">
              <a:solidFill>
                <a:schemeClr val="bg1"/>
              </a:solidFill>
            </a:endParaRPr>
          </a:p>
        </p:txBody>
      </p:sp>
      <p:sp>
        <p:nvSpPr>
          <p:cNvPr id="11" name="TextBox 10"/>
          <p:cNvSpPr txBox="1"/>
          <p:nvPr/>
        </p:nvSpPr>
        <p:spPr>
          <a:xfrm>
            <a:off x="1905000" y="3962400"/>
            <a:ext cx="3581400" cy="646331"/>
          </a:xfrm>
          <a:prstGeom prst="rect">
            <a:avLst/>
          </a:prstGeom>
          <a:solidFill>
            <a:schemeClr val="accent5">
              <a:lumMod val="50000"/>
            </a:schemeClr>
          </a:solidFill>
          <a:ln>
            <a:solidFill>
              <a:schemeClr val="bg1"/>
            </a:solidFill>
          </a:ln>
        </p:spPr>
        <p:txBody>
          <a:bodyPr wrap="square" rtlCol="0">
            <a:spAutoFit/>
          </a:bodyPr>
          <a:lstStyle/>
          <a:p>
            <a:r>
              <a:rPr lang="en-US" dirty="0" smtClean="0">
                <a:solidFill>
                  <a:schemeClr val="bg1"/>
                </a:solidFill>
              </a:rPr>
              <a:t>(9) Generating and Testing Hypotheses</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0"/>
            <a:ext cx="8229600" cy="6858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r>
            <a:b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A= Apply Knowledge</a:t>
            </a:r>
            <a:endParaRPr kumimoji="0" lang="en-US"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12" name="TextBox 11"/>
          <p:cNvSpPr txBox="1"/>
          <p:nvPr/>
        </p:nvSpPr>
        <p:spPr>
          <a:xfrm>
            <a:off x="228600" y="3505200"/>
            <a:ext cx="4343400" cy="1200329"/>
          </a:xfrm>
          <a:prstGeom prst="rect">
            <a:avLst/>
          </a:prstGeom>
          <a:noFill/>
        </p:spPr>
        <p:txBody>
          <a:bodyPr wrap="square" rtlCol="0">
            <a:spAutoFit/>
          </a:bodyPr>
          <a:lstStyle/>
          <a:p>
            <a:pPr algn="ctr"/>
            <a:r>
              <a:rPr lang="en-US" sz="2400" dirty="0" smtClean="0"/>
              <a:t>As the students worked, </a:t>
            </a:r>
          </a:p>
          <a:p>
            <a:pPr algn="ctr"/>
            <a:r>
              <a:rPr lang="en-US" sz="2400" dirty="0" smtClean="0"/>
              <a:t>Mrs. </a:t>
            </a:r>
            <a:r>
              <a:rPr lang="en-US" sz="2400" dirty="0" err="1" smtClean="0"/>
              <a:t>Eide</a:t>
            </a:r>
            <a:r>
              <a:rPr lang="en-US" sz="2400" dirty="0" smtClean="0"/>
              <a:t> roamed the room with her scoring guide.    </a:t>
            </a:r>
            <a:endParaRPr lang="en-US" sz="2400" dirty="0"/>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r="20626"/>
          <a:stretch/>
        </p:blipFill>
        <p:spPr>
          <a:xfrm>
            <a:off x="4572000" y="914400"/>
            <a:ext cx="4174023" cy="3501251"/>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914400"/>
            <a:ext cx="3870347" cy="2576889"/>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52400" y="4648200"/>
            <a:ext cx="2819400" cy="1877165"/>
          </a:xfrm>
          <a:prstGeom prst="rect">
            <a:avLst/>
          </a:prstGeom>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867400" y="4580816"/>
            <a:ext cx="2971800" cy="1978634"/>
          </a:xfrm>
          <a:prstGeom prst="rect">
            <a:avLst/>
          </a:prstGeom>
        </p:spPr>
      </p:pic>
      <p:sp>
        <p:nvSpPr>
          <p:cNvPr id="11" name="TextBox 10"/>
          <p:cNvSpPr txBox="1"/>
          <p:nvPr/>
        </p:nvSpPr>
        <p:spPr>
          <a:xfrm>
            <a:off x="3048000" y="4876800"/>
            <a:ext cx="2810435" cy="1323439"/>
          </a:xfrm>
          <a:prstGeom prst="rect">
            <a:avLst/>
          </a:prstGeom>
          <a:noFill/>
        </p:spPr>
        <p:txBody>
          <a:bodyPr wrap="square" rtlCol="0">
            <a:spAutoFit/>
          </a:bodyPr>
          <a:lstStyle/>
          <a:p>
            <a:r>
              <a:rPr lang="en-US" sz="2000" dirty="0" smtClean="0"/>
              <a:t>She checked in with most students to score their progress towards the standard.</a:t>
            </a:r>
            <a:endParaRPr lang="en-US" sz="20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2286000"/>
          </a:xfrm>
        </p:spPr>
        <p:txBody>
          <a:bodyPr/>
          <a:lstStyle/>
          <a:p>
            <a:r>
              <a:rPr dirty="0" smtClean="0"/>
              <a:t>G= Generalize the Goal</a:t>
            </a:r>
            <a:br>
              <a:rPr dirty="0" smtClean="0"/>
            </a:br>
            <a:endParaRPr lang="en-US" dirty="0"/>
          </a:p>
        </p:txBody>
      </p:sp>
      <p:sp>
        <p:nvSpPr>
          <p:cNvPr id="9" name="TextBox 8"/>
          <p:cNvSpPr txBox="1"/>
          <p:nvPr/>
        </p:nvSpPr>
        <p:spPr>
          <a:xfrm>
            <a:off x="3886200" y="1371739"/>
            <a:ext cx="4724400" cy="2246769"/>
          </a:xfrm>
          <a:prstGeom prst="rect">
            <a:avLst/>
          </a:prstGeom>
          <a:noFill/>
        </p:spPr>
        <p:txBody>
          <a:bodyPr wrap="square" rtlCol="0">
            <a:spAutoFit/>
          </a:bodyPr>
          <a:lstStyle/>
          <a:p>
            <a:r>
              <a:rPr lang="en-US" sz="2000" dirty="0" smtClean="0"/>
              <a:t>At the end of the lesson, students share the strategies they used to determine the definitions of unknown words.  Students then revisit the goal on the goal sheet in the front of their notebook.  They score themselves again to see how much they have learned.</a:t>
            </a:r>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t="5744" b="35293"/>
          <a:stretch/>
        </p:blipFill>
        <p:spPr>
          <a:xfrm>
            <a:off x="341194" y="914400"/>
            <a:ext cx="3048000" cy="2564344"/>
          </a:xfrm>
          <a:prstGeom prst="rect">
            <a:avLst/>
          </a:prstGeom>
        </p:spPr>
      </p:pic>
      <p:pic>
        <p:nvPicPr>
          <p:cNvPr id="4" name="Picture 3"/>
          <p:cNvPicPr>
            <a:picLocks noChangeAspect="1"/>
          </p:cNvPicPr>
          <p:nvPr/>
        </p:nvPicPr>
        <p:blipFill rotWithShape="1">
          <a:blip r:embed="rId4" cstate="print">
            <a:extLst>
              <a:ext uri="{28A0092B-C50C-407E-A947-70E740481C1C}">
                <a14:useLocalDpi xmlns="" xmlns:a14="http://schemas.microsoft.com/office/drawing/2010/main" val="0"/>
              </a:ext>
            </a:extLst>
          </a:blip>
          <a:srcRect l="28841" t="10456" r="20771" b="13864"/>
          <a:stretch/>
        </p:blipFill>
        <p:spPr>
          <a:xfrm rot="16200000">
            <a:off x="4188724" y="3637267"/>
            <a:ext cx="2514600" cy="2514600"/>
          </a:xfrm>
          <a:prstGeom prst="rect">
            <a:avLst/>
          </a:prstGeom>
        </p:spPr>
      </p:pic>
      <p:sp>
        <p:nvSpPr>
          <p:cNvPr id="10" name="TextBox 9"/>
          <p:cNvSpPr txBox="1"/>
          <p:nvPr/>
        </p:nvSpPr>
        <p:spPr>
          <a:xfrm>
            <a:off x="76199" y="3621345"/>
            <a:ext cx="4112525" cy="2862322"/>
          </a:xfrm>
          <a:prstGeom prst="rect">
            <a:avLst/>
          </a:prstGeom>
          <a:noFill/>
        </p:spPr>
        <p:txBody>
          <a:bodyPr wrap="square" rtlCol="0">
            <a:spAutoFit/>
          </a:bodyPr>
          <a:lstStyle/>
          <a:p>
            <a:r>
              <a:rPr lang="en-US" sz="2000" dirty="0"/>
              <a:t>They use the far right column to take quick notes.  Today, the students had to decide why this information matters to them…how does this help you to be a better reader? </a:t>
            </a:r>
            <a:endParaRPr lang="en-US" sz="2000" dirty="0" smtClean="0"/>
          </a:p>
          <a:p>
            <a:endParaRPr lang="en-US" sz="2000" dirty="0" smtClean="0"/>
          </a:p>
          <a:p>
            <a:r>
              <a:rPr lang="en-US" sz="2000" b="1" dirty="0">
                <a:solidFill>
                  <a:srgbClr val="66CCFF"/>
                </a:solidFill>
              </a:rPr>
              <a:t>One student said, “We need to know what words mean so we can understand the story</a:t>
            </a:r>
            <a:r>
              <a:rPr lang="en-US" sz="2000" b="1" dirty="0" smtClean="0">
                <a:solidFill>
                  <a:srgbClr val="66CCFF"/>
                </a:solidFill>
              </a:rPr>
              <a:t>.”</a:t>
            </a:r>
            <a:endParaRPr lang="en-US" sz="2000" b="1" dirty="0">
              <a:solidFill>
                <a:srgbClr val="66CCFF"/>
              </a:solidFill>
            </a:endParaRPr>
          </a:p>
        </p:txBody>
      </p:sp>
      <p:sp>
        <p:nvSpPr>
          <p:cNvPr id="6" name="TextBox 5"/>
          <p:cNvSpPr txBox="1"/>
          <p:nvPr/>
        </p:nvSpPr>
        <p:spPr>
          <a:xfrm>
            <a:off x="6934200" y="3581400"/>
            <a:ext cx="2209800" cy="2308324"/>
          </a:xfrm>
          <a:prstGeom prst="rect">
            <a:avLst/>
          </a:prstGeom>
          <a:noFill/>
        </p:spPr>
        <p:txBody>
          <a:bodyPr wrap="square" rtlCol="0">
            <a:spAutoFit/>
          </a:bodyPr>
          <a:lstStyle/>
          <a:p>
            <a:r>
              <a:rPr lang="en-US" b="1" dirty="0" smtClean="0">
                <a:solidFill>
                  <a:srgbClr val="FFC000"/>
                </a:solidFill>
              </a:rPr>
              <a:t>This student scored herself a “2” before the lesson.  After the lesson, she said she was still a “2.”  She said, “I’m starting to get it, but I need more practice.”</a:t>
            </a:r>
            <a:endParaRPr lang="en-US" b="1" dirty="0">
              <a:solidFill>
                <a:srgbClr val="FFC000"/>
              </a:solidFill>
            </a:endParaRPr>
          </a:p>
        </p:txBody>
      </p:sp>
      <p:sp>
        <p:nvSpPr>
          <p:cNvPr id="11" name="TextBox 10"/>
          <p:cNvSpPr txBox="1"/>
          <p:nvPr/>
        </p:nvSpPr>
        <p:spPr>
          <a:xfrm>
            <a:off x="5362433" y="743634"/>
            <a:ext cx="3581400" cy="646331"/>
          </a:xfrm>
          <a:prstGeom prst="rect">
            <a:avLst/>
          </a:prstGeom>
          <a:solidFill>
            <a:schemeClr val="accent2">
              <a:lumMod val="75000"/>
            </a:schemeClr>
          </a:solidFill>
          <a:ln>
            <a:solidFill>
              <a:schemeClr val="bg1"/>
            </a:solidFill>
          </a:ln>
        </p:spPr>
        <p:txBody>
          <a:bodyPr wrap="square" rtlCol="0">
            <a:spAutoFit/>
          </a:bodyPr>
          <a:lstStyle/>
          <a:p>
            <a:r>
              <a:rPr lang="en-US" dirty="0" smtClean="0">
                <a:solidFill>
                  <a:schemeClr val="bg1"/>
                </a:solidFill>
              </a:rPr>
              <a:t>(8) Setting Objectives and Providing Feedback</a:t>
            </a:r>
            <a:endParaRPr lang="en-US" dirty="0">
              <a:solidFill>
                <a:schemeClr val="bg1"/>
              </a:solidFill>
            </a:endParaRPr>
          </a:p>
        </p:txBody>
      </p:sp>
      <p:sp>
        <p:nvSpPr>
          <p:cNvPr id="13" name="TextBox 12"/>
          <p:cNvSpPr txBox="1"/>
          <p:nvPr/>
        </p:nvSpPr>
        <p:spPr>
          <a:xfrm>
            <a:off x="3655323" y="6066767"/>
            <a:ext cx="3581400" cy="646331"/>
          </a:xfrm>
          <a:prstGeom prst="rect">
            <a:avLst/>
          </a:prstGeom>
          <a:solidFill>
            <a:schemeClr val="accent5">
              <a:lumMod val="75000"/>
            </a:schemeClr>
          </a:solidFill>
          <a:ln>
            <a:solidFill>
              <a:schemeClr val="bg1"/>
            </a:solidFill>
          </a:ln>
        </p:spPr>
        <p:txBody>
          <a:bodyPr wrap="square" rtlCol="0">
            <a:spAutoFit/>
          </a:bodyPr>
          <a:lstStyle/>
          <a:p>
            <a:r>
              <a:rPr lang="en-US" dirty="0" smtClean="0">
                <a:solidFill>
                  <a:schemeClr val="bg1"/>
                </a:solidFill>
              </a:rPr>
              <a:t>(4) Reinforcing Effort and Providing Recognition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1371600"/>
            <a:ext cx="6705600" cy="4524315"/>
          </a:xfrm>
          <a:prstGeom prst="rect">
            <a:avLst/>
          </a:prstGeom>
        </p:spPr>
        <p:txBody>
          <a:bodyPr wrap="square">
            <a:spAutoFit/>
          </a:bodyPr>
          <a:lstStyle/>
          <a:p>
            <a:r>
              <a:rPr lang="en-US" dirty="0" err="1" smtClean="0"/>
              <a:t>Marzano</a:t>
            </a:r>
            <a:r>
              <a:rPr lang="en-US" dirty="0" smtClean="0"/>
              <a:t>, R. J., Pickering, D. J., &amp; Pollock, J. E. (2001). </a:t>
            </a:r>
            <a:r>
              <a:rPr lang="en-US" i="1" dirty="0" smtClean="0"/>
              <a:t>Classroom instruction that works: Research-based strategies for increasing student achievement. </a:t>
            </a:r>
            <a:r>
              <a:rPr lang="en-US" dirty="0" smtClean="0"/>
              <a:t>Alexandria, VA: Association for Supervision</a:t>
            </a:r>
            <a:r>
              <a:rPr lang="en-US" i="1" dirty="0" smtClean="0"/>
              <a:t> </a:t>
            </a:r>
            <a:r>
              <a:rPr lang="en-US" dirty="0" smtClean="0"/>
              <a:t>and Curriculum Development.</a:t>
            </a:r>
          </a:p>
          <a:p>
            <a:endParaRPr lang="en-US" dirty="0" smtClean="0"/>
          </a:p>
          <a:p>
            <a:endParaRPr lang="en-US" dirty="0" smtClean="0"/>
          </a:p>
          <a:p>
            <a:r>
              <a:rPr lang="en-US" dirty="0" smtClean="0"/>
              <a:t> </a:t>
            </a:r>
          </a:p>
          <a:p>
            <a:r>
              <a:rPr lang="en-US" dirty="0" smtClean="0"/>
              <a:t>Pollock, J. E. (2007). </a:t>
            </a:r>
            <a:r>
              <a:rPr lang="en-US" i="1" dirty="0" smtClean="0"/>
              <a:t>Improving student learning one teacher at a time. </a:t>
            </a:r>
            <a:r>
              <a:rPr lang="en-US" dirty="0" smtClean="0"/>
              <a:t>Alexandria, VA: Association for Supervision and Curriculum Development.</a:t>
            </a:r>
          </a:p>
          <a:p>
            <a:endParaRPr lang="en-US" dirty="0" smtClean="0"/>
          </a:p>
          <a:p>
            <a:endParaRPr lang="en-US" dirty="0" smtClean="0"/>
          </a:p>
          <a:p>
            <a:r>
              <a:rPr lang="en-US" dirty="0" smtClean="0"/>
              <a:t> </a:t>
            </a:r>
          </a:p>
          <a:p>
            <a:r>
              <a:rPr lang="en-US" dirty="0" smtClean="0"/>
              <a:t>Pollock, J. E., &amp; Ford, Sharon M. (2009). </a:t>
            </a:r>
            <a:r>
              <a:rPr lang="en-US" i="1" dirty="0" smtClean="0"/>
              <a:t>Improving student learning one principal at a time. </a:t>
            </a:r>
            <a:r>
              <a:rPr lang="en-US" dirty="0" smtClean="0"/>
              <a:t>Alexandria, VA: Association for Supervision and Curriculum Development.</a:t>
            </a:r>
            <a:endParaRPr lang="en-US" dirty="0"/>
          </a:p>
        </p:txBody>
      </p:sp>
      <p:pic>
        <p:nvPicPr>
          <p:cNvPr id="2050" name="Picture 2" descr="http://images.betterworldbooks.com/141/Improving-Student-Learning-One-Teacher-at-a-Time-Pollock-Jane-E-9781416605201.jpg"/>
          <p:cNvPicPr>
            <a:picLocks noChangeAspect="1" noChangeArrowheads="1"/>
          </p:cNvPicPr>
          <p:nvPr/>
        </p:nvPicPr>
        <p:blipFill>
          <a:blip r:embed="rId3" cstate="print"/>
          <a:srcRect/>
          <a:stretch>
            <a:fillRect/>
          </a:stretch>
        </p:blipFill>
        <p:spPr bwMode="auto">
          <a:xfrm>
            <a:off x="685800" y="3048000"/>
            <a:ext cx="950534" cy="1225230"/>
          </a:xfrm>
          <a:prstGeom prst="rect">
            <a:avLst/>
          </a:prstGeom>
          <a:ln>
            <a:noFill/>
          </a:ln>
          <a:effectLst>
            <a:outerShdw blurRad="292100" dist="139700" dir="2700000" algn="tl" rotWithShape="0">
              <a:srgbClr val="333333">
                <a:alpha val="65000"/>
              </a:srgbClr>
            </a:outerShdw>
          </a:effectLst>
        </p:spPr>
      </p:pic>
      <p:pic>
        <p:nvPicPr>
          <p:cNvPr id="2052" name="Picture 4" descr="http://i43.tower.com/images/mm113091970/improving-student-learning-one-principal-time-sharon-m-ford-paperback-cover-art.jpg"/>
          <p:cNvPicPr>
            <a:picLocks noChangeAspect="1" noChangeArrowheads="1"/>
          </p:cNvPicPr>
          <p:nvPr/>
        </p:nvPicPr>
        <p:blipFill>
          <a:blip r:embed="rId4" cstate="print"/>
          <a:srcRect/>
          <a:stretch>
            <a:fillRect/>
          </a:stretch>
        </p:blipFill>
        <p:spPr bwMode="auto">
          <a:xfrm>
            <a:off x="685800" y="4724400"/>
            <a:ext cx="990600" cy="1272921"/>
          </a:xfrm>
          <a:prstGeom prst="rect">
            <a:avLst/>
          </a:prstGeom>
          <a:ln>
            <a:noFill/>
          </a:ln>
          <a:effectLst>
            <a:outerShdw blurRad="292100" dist="139700" dir="2700000" algn="tl" rotWithShape="0">
              <a:srgbClr val="333333">
                <a:alpha val="65000"/>
              </a:srgbClr>
            </a:outerShdw>
          </a:effectLst>
        </p:spPr>
      </p:pic>
      <p:pic>
        <p:nvPicPr>
          <p:cNvPr id="2054" name="Picture 6" descr="http://www.mcrel.org/SuccessInSight/Portals/7/Classroom%20Instruction%20That%20Works.jpg"/>
          <p:cNvPicPr>
            <a:picLocks noChangeAspect="1" noChangeArrowheads="1"/>
          </p:cNvPicPr>
          <p:nvPr/>
        </p:nvPicPr>
        <p:blipFill>
          <a:blip r:embed="rId5" cstate="print"/>
          <a:srcRect/>
          <a:stretch>
            <a:fillRect/>
          </a:stretch>
        </p:blipFill>
        <p:spPr bwMode="auto">
          <a:xfrm>
            <a:off x="685800" y="1447800"/>
            <a:ext cx="914400" cy="11522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Some Things We’ve Learned about Common Core…</a:t>
            </a:r>
            <a:endParaRPr lang="en-US" dirty="0"/>
          </a:p>
        </p:txBody>
      </p:sp>
      <p:sp>
        <p:nvSpPr>
          <p:cNvPr id="4" name="TextBox 3"/>
          <p:cNvSpPr txBox="1"/>
          <p:nvPr/>
        </p:nvSpPr>
        <p:spPr>
          <a:xfrm>
            <a:off x="609600" y="1603612"/>
            <a:ext cx="4419600" cy="4401205"/>
          </a:xfrm>
          <a:prstGeom prst="rect">
            <a:avLst/>
          </a:prstGeom>
          <a:noFill/>
        </p:spPr>
        <p:txBody>
          <a:bodyPr wrap="square" rtlCol="0">
            <a:spAutoFit/>
          </a:bodyPr>
          <a:lstStyle/>
          <a:p>
            <a:pPr marL="342900" indent="-342900">
              <a:buFont typeface="Arial" pitchFamily="34" charset="0"/>
              <a:buChar char="•"/>
            </a:pPr>
            <a:r>
              <a:rPr lang="en-US" sz="2800" b="1" dirty="0" smtClean="0">
                <a:solidFill>
                  <a:srgbClr val="FFC000"/>
                </a:solidFill>
              </a:rPr>
              <a:t>We have just barely scratched the surface…we still have LOTS to learn.</a:t>
            </a:r>
          </a:p>
          <a:p>
            <a:pPr marL="342900" indent="-342900">
              <a:buFont typeface="Arial" pitchFamily="34" charset="0"/>
              <a:buChar char="•"/>
            </a:pPr>
            <a:r>
              <a:rPr lang="en-US" sz="2800" b="1" dirty="0" smtClean="0">
                <a:solidFill>
                  <a:srgbClr val="FFC000"/>
                </a:solidFill>
              </a:rPr>
              <a:t>No one has all of the answers.</a:t>
            </a:r>
          </a:p>
          <a:p>
            <a:pPr marL="342900" indent="-342900">
              <a:buFont typeface="Arial" pitchFamily="34" charset="0"/>
              <a:buChar char="•"/>
            </a:pPr>
            <a:r>
              <a:rPr lang="en-US" sz="2800" b="1" dirty="0" smtClean="0">
                <a:solidFill>
                  <a:srgbClr val="FFC000"/>
                </a:solidFill>
              </a:rPr>
              <a:t>We must truly give ourselves permission to step out of the box and try…even if that means the lesson flops.</a:t>
            </a:r>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t="26791" r="24328" b="35548"/>
          <a:stretch/>
        </p:blipFill>
        <p:spPr>
          <a:xfrm rot="784250">
            <a:off x="4837271" y="4559559"/>
            <a:ext cx="4088413" cy="1354740"/>
          </a:xfrm>
          <a:prstGeom prst="rect">
            <a:avLst/>
          </a:prstGeom>
        </p:spPr>
      </p:pic>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l="17164" t="10266" r="17164" b="3653"/>
          <a:stretch/>
        </p:blipFill>
        <p:spPr>
          <a:xfrm>
            <a:off x="5486400" y="1037229"/>
            <a:ext cx="3002507" cy="2620371"/>
          </a:xfrm>
          <a:prstGeom prst="rect">
            <a:avLst/>
          </a:prstGeom>
        </p:spPr>
      </p:pic>
    </p:spTree>
    <p:extLst>
      <p:ext uri="{BB962C8B-B14F-4D97-AF65-F5344CB8AC3E}">
        <p14:creationId xmlns="" xmlns:p14="http://schemas.microsoft.com/office/powerpoint/2010/main" val="67577100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Some Things We’ve Learned about Common Core…</a:t>
            </a:r>
            <a:endParaRPr lang="en-US" dirty="0"/>
          </a:p>
        </p:txBody>
      </p:sp>
      <p:sp>
        <p:nvSpPr>
          <p:cNvPr id="4" name="TextBox 3"/>
          <p:cNvSpPr txBox="1"/>
          <p:nvPr/>
        </p:nvSpPr>
        <p:spPr>
          <a:xfrm>
            <a:off x="4495800" y="1752600"/>
            <a:ext cx="4267200" cy="4832092"/>
          </a:xfrm>
          <a:prstGeom prst="rect">
            <a:avLst/>
          </a:prstGeom>
          <a:noFill/>
        </p:spPr>
        <p:txBody>
          <a:bodyPr wrap="square" rtlCol="0">
            <a:spAutoFit/>
          </a:bodyPr>
          <a:lstStyle/>
          <a:p>
            <a:pPr marL="342900" indent="-342900">
              <a:buFont typeface="Arial" pitchFamily="34" charset="0"/>
              <a:buChar char="•"/>
            </a:pPr>
            <a:r>
              <a:rPr lang="en-US" sz="2800" b="1" dirty="0" smtClean="0">
                <a:solidFill>
                  <a:srgbClr val="FFC000"/>
                </a:solidFill>
              </a:rPr>
              <a:t>There are some FANTASTIC books out there that we never knew existed.</a:t>
            </a:r>
          </a:p>
          <a:p>
            <a:pPr marL="342900" indent="-342900">
              <a:buFont typeface="Arial" pitchFamily="34" charset="0"/>
              <a:buChar char="•"/>
            </a:pPr>
            <a:r>
              <a:rPr lang="en-US" sz="2800" b="1" dirty="0" smtClean="0">
                <a:solidFill>
                  <a:srgbClr val="FFC000"/>
                </a:solidFill>
              </a:rPr>
              <a:t>Teaching is FUN!!!</a:t>
            </a:r>
          </a:p>
          <a:p>
            <a:pPr marL="342900" indent="-342900">
              <a:buFont typeface="Arial" pitchFamily="34" charset="0"/>
              <a:buChar char="•"/>
            </a:pPr>
            <a:r>
              <a:rPr lang="en-US" sz="2800" b="1" dirty="0" smtClean="0">
                <a:solidFill>
                  <a:srgbClr val="FFC000"/>
                </a:solidFill>
              </a:rPr>
              <a:t>Our students can, and WILL, rise to the challenge.</a:t>
            </a:r>
          </a:p>
          <a:p>
            <a:pPr marL="342900" indent="-342900">
              <a:buFont typeface="Arial" pitchFamily="34" charset="0"/>
              <a:buChar char="•"/>
            </a:pPr>
            <a:r>
              <a:rPr lang="en-US" sz="2800" b="1" dirty="0" smtClean="0">
                <a:solidFill>
                  <a:srgbClr val="FFC000"/>
                </a:solidFill>
              </a:rPr>
              <a:t>Yes, this is hard.  Yes, this is different.  But we can do this!</a:t>
            </a:r>
            <a:endParaRPr lang="en-US" sz="2800" b="1" dirty="0">
              <a:solidFill>
                <a:srgbClr val="FFC000"/>
              </a:solidFill>
            </a:endParaRPr>
          </a:p>
        </p:txBody>
      </p:sp>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l="9701" t="7351" r="15821" b="8136"/>
          <a:stretch/>
        </p:blipFill>
        <p:spPr>
          <a:xfrm>
            <a:off x="304800" y="1600200"/>
            <a:ext cx="3415352" cy="2580337"/>
          </a:xfrm>
          <a:prstGeom prst="rect">
            <a:avLst/>
          </a:prstGeom>
        </p:spPr>
      </p:pic>
      <p:pic>
        <p:nvPicPr>
          <p:cNvPr id="7175" name="Picture 7" descr="http://4.bp.blogspot.com/-Q-HMKI4j0Vo/Ty1ZCgFNQpI/AAAAAAAAABg/EDnYNdMSv3E/s640/P1060040.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5800" y="4325375"/>
            <a:ext cx="3456928" cy="2301018"/>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covers.openlibrary.org/w/id/819354-L.jpg"/>
          <p:cNvPicPr>
            <a:picLocks noChangeAspect="1" noChangeArrowheads="1"/>
          </p:cNvPicPr>
          <p:nvPr/>
        </p:nvPicPr>
        <p:blipFill>
          <a:blip r:embed="rId5" cstate="print"/>
          <a:srcRect/>
          <a:stretch>
            <a:fillRect/>
          </a:stretch>
        </p:blipFill>
        <p:spPr bwMode="auto">
          <a:xfrm rot="637230">
            <a:off x="3601943" y="2283473"/>
            <a:ext cx="904875" cy="1133929"/>
          </a:xfrm>
          <a:prstGeom prst="rect">
            <a:avLst/>
          </a:prstGeom>
          <a:noFill/>
        </p:spPr>
      </p:pic>
    </p:spTree>
    <p:extLst>
      <p:ext uri="{BB962C8B-B14F-4D97-AF65-F5344CB8AC3E}">
        <p14:creationId xmlns="" xmlns:p14="http://schemas.microsoft.com/office/powerpoint/2010/main" val="61126839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82000" cy="747897"/>
          </a:xfrm>
        </p:spPr>
        <p:txBody>
          <a:bodyPr/>
          <a:lstStyle/>
          <a:p>
            <a:r>
              <a:rPr sz="5400" smtClean="0"/>
              <a:t>Thanks so much for coming!!! </a:t>
            </a:r>
            <a:endParaRPr lang="en-US" sz="5400" dirty="0"/>
          </a:p>
        </p:txBody>
      </p:sp>
      <p:sp>
        <p:nvSpPr>
          <p:cNvPr id="3" name="TextBox 2"/>
          <p:cNvSpPr txBox="1"/>
          <p:nvPr/>
        </p:nvSpPr>
        <p:spPr>
          <a:xfrm>
            <a:off x="533400" y="2286000"/>
            <a:ext cx="4343400" cy="2677656"/>
          </a:xfrm>
          <a:prstGeom prst="rect">
            <a:avLst/>
          </a:prstGeom>
          <a:noFill/>
        </p:spPr>
        <p:txBody>
          <a:bodyPr wrap="square" rtlCol="0">
            <a:spAutoFit/>
          </a:bodyPr>
          <a:lstStyle/>
          <a:p>
            <a:r>
              <a:rPr lang="en-US" sz="2800" dirty="0" smtClean="0"/>
              <a:t>Lauren </a:t>
            </a:r>
            <a:r>
              <a:rPr lang="en-US" sz="2800" dirty="0" err="1" smtClean="0"/>
              <a:t>Eide</a:t>
            </a:r>
            <a:endParaRPr lang="en-US" sz="2800" dirty="0" smtClean="0"/>
          </a:p>
          <a:p>
            <a:r>
              <a:rPr lang="en-US" sz="2800" dirty="0" smtClean="0"/>
              <a:t>2</a:t>
            </a:r>
            <a:r>
              <a:rPr lang="en-US" sz="2800" baseline="30000" dirty="0" smtClean="0"/>
              <a:t>nd</a:t>
            </a:r>
            <a:r>
              <a:rPr lang="en-US" sz="2800" dirty="0" smtClean="0"/>
              <a:t> grade</a:t>
            </a:r>
          </a:p>
          <a:p>
            <a:r>
              <a:rPr lang="en-US" sz="2800" dirty="0" smtClean="0"/>
              <a:t>Mathias Elementary</a:t>
            </a:r>
          </a:p>
          <a:p>
            <a:r>
              <a:rPr lang="en-US" sz="2800" dirty="0" smtClean="0"/>
              <a:t>Rogers</a:t>
            </a:r>
          </a:p>
          <a:p>
            <a:r>
              <a:rPr lang="en-US" sz="2800" dirty="0" smtClean="0">
                <a:hlinkClick r:id="rId3"/>
              </a:rPr>
              <a:t>leide@rps.k12.ar.us</a:t>
            </a:r>
            <a:endParaRPr lang="en-US" sz="2800" dirty="0" smtClean="0"/>
          </a:p>
          <a:p>
            <a:endParaRPr lang="en-US" sz="2800" dirty="0" smtClean="0"/>
          </a:p>
        </p:txBody>
      </p:sp>
      <p:sp>
        <p:nvSpPr>
          <p:cNvPr id="4" name="TextBox 3"/>
          <p:cNvSpPr txBox="1"/>
          <p:nvPr/>
        </p:nvSpPr>
        <p:spPr>
          <a:xfrm>
            <a:off x="4800600" y="2286000"/>
            <a:ext cx="4343400" cy="2677656"/>
          </a:xfrm>
          <a:prstGeom prst="rect">
            <a:avLst/>
          </a:prstGeom>
          <a:noFill/>
        </p:spPr>
        <p:txBody>
          <a:bodyPr wrap="square" rtlCol="0">
            <a:spAutoFit/>
          </a:bodyPr>
          <a:lstStyle/>
          <a:p>
            <a:r>
              <a:rPr lang="en-US" sz="2800" dirty="0" smtClean="0"/>
              <a:t>Renee Simpson</a:t>
            </a:r>
          </a:p>
          <a:p>
            <a:r>
              <a:rPr lang="en-US" sz="2800" dirty="0" smtClean="0"/>
              <a:t>Literacy Facilitator</a:t>
            </a:r>
          </a:p>
          <a:p>
            <a:r>
              <a:rPr lang="en-US" sz="2800" dirty="0" smtClean="0"/>
              <a:t>Mathias Elementary</a:t>
            </a:r>
          </a:p>
          <a:p>
            <a:r>
              <a:rPr lang="en-US" sz="2800" dirty="0" smtClean="0"/>
              <a:t>Rogers</a:t>
            </a:r>
          </a:p>
          <a:p>
            <a:r>
              <a:rPr lang="en-US" sz="2800" dirty="0" smtClean="0">
                <a:hlinkClick r:id="rId4"/>
              </a:rPr>
              <a:t>rsimpson@rps.k12.ar.us</a:t>
            </a:r>
            <a:endParaRPr lang="en-US" sz="2800" dirty="0" smtClean="0"/>
          </a:p>
          <a:p>
            <a:endParaRPr lang="en-US" sz="28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3162" y="1191629"/>
            <a:ext cx="6858000" cy="1200329"/>
          </a:xfrm>
          <a:prstGeom prst="rect">
            <a:avLst/>
          </a:prstGeom>
          <a:noFill/>
        </p:spPr>
        <p:txBody>
          <a:bodyPr wrap="square" rtlCol="0">
            <a:spAutoFit/>
          </a:bodyPr>
          <a:lstStyle/>
          <a:p>
            <a:r>
              <a:rPr lang="en-US" sz="2400" dirty="0" smtClean="0"/>
              <a:t>GANAG is a lesson structure that allows teachers to plan for student use of research based instructional strategies.</a:t>
            </a:r>
            <a:endParaRPr lang="en-US" sz="2400" dirty="0"/>
          </a:p>
        </p:txBody>
      </p:sp>
      <p:sp>
        <p:nvSpPr>
          <p:cNvPr id="7" name="TextBox 6"/>
          <p:cNvSpPr txBox="1"/>
          <p:nvPr/>
        </p:nvSpPr>
        <p:spPr>
          <a:xfrm>
            <a:off x="1676400" y="2391958"/>
            <a:ext cx="4807528" cy="3170099"/>
          </a:xfrm>
          <a:prstGeom prst="rect">
            <a:avLst/>
          </a:prstGeom>
          <a:noFill/>
        </p:spPr>
        <p:txBody>
          <a:bodyPr wrap="square" rtlCol="0">
            <a:spAutoFit/>
          </a:bodyPr>
          <a:lstStyle/>
          <a:p>
            <a:r>
              <a:rPr lang="en-US" sz="4000" dirty="0" smtClean="0"/>
              <a:t>G</a:t>
            </a:r>
            <a:r>
              <a:rPr lang="en-US" dirty="0" smtClean="0"/>
              <a:t>= goal</a:t>
            </a:r>
          </a:p>
          <a:p>
            <a:r>
              <a:rPr lang="en-US" sz="4000" dirty="0" smtClean="0"/>
              <a:t>A</a:t>
            </a:r>
            <a:r>
              <a:rPr lang="en-US" dirty="0" smtClean="0"/>
              <a:t>= access prior knowledge</a:t>
            </a:r>
          </a:p>
          <a:p>
            <a:r>
              <a:rPr lang="en-US" sz="4000" dirty="0" smtClean="0"/>
              <a:t>N</a:t>
            </a:r>
            <a:r>
              <a:rPr lang="en-US" dirty="0" smtClean="0"/>
              <a:t>= new information</a:t>
            </a:r>
          </a:p>
          <a:p>
            <a:r>
              <a:rPr lang="en-US" sz="4000" dirty="0" smtClean="0"/>
              <a:t>A</a:t>
            </a:r>
            <a:r>
              <a:rPr lang="en-US" dirty="0" smtClean="0"/>
              <a:t>= application</a:t>
            </a:r>
          </a:p>
          <a:p>
            <a:r>
              <a:rPr lang="en-US" sz="4000" dirty="0" smtClean="0"/>
              <a:t>G</a:t>
            </a:r>
            <a:r>
              <a:rPr lang="en-US" dirty="0" smtClean="0"/>
              <a:t>= generalize the goal</a:t>
            </a:r>
            <a:endParaRPr lang="en-US" dirty="0"/>
          </a:p>
        </p:txBody>
      </p:sp>
      <p:pic>
        <p:nvPicPr>
          <p:cNvPr id="8" name="Picture 2" descr="http://images.betterworldbooks.com/141/Improving-Student-Learning-One-Teacher-at-a-Time-Pollock-Jane-E-9781416605201.jpg"/>
          <p:cNvPicPr>
            <a:picLocks noChangeAspect="1" noChangeArrowheads="1"/>
          </p:cNvPicPr>
          <p:nvPr/>
        </p:nvPicPr>
        <p:blipFill>
          <a:blip r:embed="rId3" cstate="print"/>
          <a:srcRect/>
          <a:stretch>
            <a:fillRect/>
          </a:stretch>
        </p:blipFill>
        <p:spPr bwMode="auto">
          <a:xfrm>
            <a:off x="4525720" y="2057400"/>
            <a:ext cx="1801090" cy="2321589"/>
          </a:xfrm>
          <a:prstGeom prst="rect">
            <a:avLst/>
          </a:prstGeom>
          <a:ln>
            <a:noFill/>
          </a:ln>
          <a:effectLst>
            <a:outerShdw blurRad="292100" dist="139700" dir="2700000" algn="tl" rotWithShape="0">
              <a:srgbClr val="333333">
                <a:alpha val="65000"/>
              </a:srgbClr>
            </a:outerShdw>
          </a:effectLst>
        </p:spPr>
      </p:pic>
      <p:pic>
        <p:nvPicPr>
          <p:cNvPr id="10" name="Picture 4" descr="http://i43.tower.com/images/mm113091970/improving-student-learning-one-principal-time-sharon-m-ford-paperback-cover-art.jpg"/>
          <p:cNvPicPr>
            <a:picLocks noChangeAspect="1" noChangeArrowheads="1"/>
          </p:cNvPicPr>
          <p:nvPr/>
        </p:nvPicPr>
        <p:blipFill>
          <a:blip r:embed="rId4" cstate="print"/>
          <a:srcRect/>
          <a:stretch>
            <a:fillRect/>
          </a:stretch>
        </p:blipFill>
        <p:spPr bwMode="auto">
          <a:xfrm>
            <a:off x="6483928" y="3218194"/>
            <a:ext cx="1725080" cy="22167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07838525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710" y="1420132"/>
            <a:ext cx="3886200" cy="21236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600" dirty="0"/>
              <a:t>L.2.4 Determine or clarify the meaning of unknown and multiple-meaning words and phrases based on grade 2 reading and content, choosing flexibly from an array of strategies.	</a:t>
            </a:r>
            <a:endParaRPr lang="en-US" sz="1600" dirty="0" smtClean="0"/>
          </a:p>
          <a:p>
            <a:r>
              <a:rPr lang="en-US" sz="1600" i="1" dirty="0"/>
              <a:t>a. Use sentence-level context as a clue to the meaning of a word or phrase.</a:t>
            </a:r>
            <a:r>
              <a:rPr lang="en-US" sz="1600" dirty="0"/>
              <a:t>	</a:t>
            </a:r>
          </a:p>
          <a:p>
            <a:endParaRPr lang="en-US" sz="1600" dirty="0"/>
          </a:p>
        </p:txBody>
      </p:sp>
      <p:sp>
        <p:nvSpPr>
          <p:cNvPr id="4" name="TextBox 3"/>
          <p:cNvSpPr txBox="1"/>
          <p:nvPr/>
        </p:nvSpPr>
        <p:spPr>
          <a:xfrm>
            <a:off x="641049" y="361559"/>
            <a:ext cx="3581400" cy="923330"/>
          </a:xfrm>
          <a:prstGeom prst="rect">
            <a:avLst/>
          </a:prstGeom>
          <a:noFill/>
        </p:spPr>
        <p:txBody>
          <a:bodyPr wrap="square" rtlCol="0">
            <a:spAutoFit/>
          </a:bodyPr>
          <a:lstStyle/>
          <a:p>
            <a:r>
              <a:rPr lang="en-US" dirty="0" smtClean="0"/>
              <a:t>Mrs. </a:t>
            </a:r>
            <a:r>
              <a:rPr lang="en-US" dirty="0" err="1" smtClean="0"/>
              <a:t>Eide</a:t>
            </a:r>
            <a:r>
              <a:rPr lang="en-US" dirty="0" smtClean="0"/>
              <a:t> began her planning with the pacing guide.  She selected a standard.</a:t>
            </a:r>
            <a:endParaRPr lang="en-US" dirty="0"/>
          </a:p>
        </p:txBody>
      </p:sp>
      <p:sp>
        <p:nvSpPr>
          <p:cNvPr id="7" name="TextBox 6"/>
          <p:cNvSpPr txBox="1"/>
          <p:nvPr/>
        </p:nvSpPr>
        <p:spPr>
          <a:xfrm>
            <a:off x="2760574" y="3909738"/>
            <a:ext cx="2666360" cy="923330"/>
          </a:xfrm>
          <a:prstGeom prst="rect">
            <a:avLst/>
          </a:prstGeom>
          <a:noFill/>
        </p:spPr>
        <p:txBody>
          <a:bodyPr wrap="square" rtlCol="0">
            <a:spAutoFit/>
          </a:bodyPr>
          <a:lstStyle/>
          <a:p>
            <a:r>
              <a:rPr lang="en-US" dirty="0" smtClean="0"/>
              <a:t>Next she selected a text from the suggested works listed in Unit 5.</a:t>
            </a:r>
          </a:p>
        </p:txBody>
      </p:sp>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6728" r="14212" b="16075"/>
          <a:stretch/>
        </p:blipFill>
        <p:spPr bwMode="auto">
          <a:xfrm>
            <a:off x="2760574" y="4953000"/>
            <a:ext cx="3887154" cy="1711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 y="3758922"/>
            <a:ext cx="2466876" cy="2790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ight Arrow 8"/>
          <p:cNvSpPr/>
          <p:nvPr/>
        </p:nvSpPr>
        <p:spPr>
          <a:xfrm rot="5400000">
            <a:off x="4040227" y="4891254"/>
            <a:ext cx="983178" cy="34467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6978" t="15194" r="28068" b="16056"/>
          <a:stretch/>
        </p:blipFill>
        <p:spPr bwMode="auto">
          <a:xfrm>
            <a:off x="4648200" y="512269"/>
            <a:ext cx="3951288" cy="3397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297920">
            <a:off x="3962471" y="1399697"/>
            <a:ext cx="1231064" cy="381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218" name="Picture 2" descr="http://img2.imagesbn.com/images/126910000/126912803.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939821" y="4139733"/>
            <a:ext cx="1942401" cy="252512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smtClean="0"/>
              <a:t>Purpose of the GANAG Structure</a:t>
            </a:r>
            <a:endParaRPr lang="en-US" dirty="0"/>
          </a:p>
        </p:txBody>
      </p:sp>
      <p:sp>
        <p:nvSpPr>
          <p:cNvPr id="2" name="Content Placeholder 1"/>
          <p:cNvSpPr>
            <a:spLocks noGrp="1"/>
          </p:cNvSpPr>
          <p:nvPr>
            <p:ph idx="1"/>
          </p:nvPr>
        </p:nvSpPr>
        <p:spPr/>
        <p:txBody>
          <a:bodyPr/>
          <a:lstStyle/>
          <a:p>
            <a:pPr>
              <a:buNone/>
            </a:pPr>
            <a:r>
              <a:rPr lang="en-US" dirty="0" smtClean="0"/>
              <a:t>To give students the opportunity to actively use the nine high-yield strategies:</a:t>
            </a:r>
          </a:p>
          <a:p>
            <a:pPr>
              <a:buNone/>
            </a:pPr>
            <a:endParaRPr lang="en-US" dirty="0"/>
          </a:p>
        </p:txBody>
      </p:sp>
      <p:sp>
        <p:nvSpPr>
          <p:cNvPr id="4" name="TextBox 3"/>
          <p:cNvSpPr txBox="1"/>
          <p:nvPr/>
        </p:nvSpPr>
        <p:spPr>
          <a:xfrm>
            <a:off x="609600" y="2667000"/>
            <a:ext cx="3581400" cy="646331"/>
          </a:xfrm>
          <a:prstGeom prst="rect">
            <a:avLst/>
          </a:prstGeom>
          <a:solidFill>
            <a:srgbClr val="66CCFF"/>
          </a:solidFill>
          <a:ln>
            <a:solidFill>
              <a:schemeClr val="bg1"/>
            </a:solidFill>
          </a:ln>
        </p:spPr>
        <p:txBody>
          <a:bodyPr wrap="square" rtlCol="0">
            <a:spAutoFit/>
          </a:bodyPr>
          <a:lstStyle/>
          <a:p>
            <a:r>
              <a:rPr lang="en-US" dirty="0" smtClean="0">
                <a:solidFill>
                  <a:schemeClr val="bg1"/>
                </a:solidFill>
              </a:rPr>
              <a:t>(2) Identifying Similarities and Differences</a:t>
            </a:r>
            <a:endParaRPr lang="en-US" dirty="0">
              <a:solidFill>
                <a:schemeClr val="bg1"/>
              </a:solidFill>
            </a:endParaRPr>
          </a:p>
        </p:txBody>
      </p:sp>
      <p:sp>
        <p:nvSpPr>
          <p:cNvPr id="5" name="TextBox 4"/>
          <p:cNvSpPr txBox="1"/>
          <p:nvPr/>
        </p:nvSpPr>
        <p:spPr>
          <a:xfrm>
            <a:off x="609600" y="3429000"/>
            <a:ext cx="3581400" cy="369332"/>
          </a:xfrm>
          <a:prstGeom prst="rect">
            <a:avLst/>
          </a:prstGeom>
          <a:solidFill>
            <a:schemeClr val="accent4">
              <a:lumMod val="60000"/>
              <a:lumOff val="40000"/>
            </a:schemeClr>
          </a:solidFill>
          <a:ln>
            <a:solidFill>
              <a:schemeClr val="bg1"/>
            </a:solidFill>
          </a:ln>
        </p:spPr>
        <p:txBody>
          <a:bodyPr wrap="square" rtlCol="0">
            <a:spAutoFit/>
          </a:bodyPr>
          <a:lstStyle/>
          <a:p>
            <a:r>
              <a:rPr lang="en-US" dirty="0" smtClean="0">
                <a:solidFill>
                  <a:schemeClr val="bg1"/>
                </a:solidFill>
              </a:rPr>
              <a:t>(3) Summarizing and Note Taking</a:t>
            </a:r>
            <a:endParaRPr lang="en-US" dirty="0">
              <a:solidFill>
                <a:schemeClr val="bg1"/>
              </a:solidFill>
            </a:endParaRPr>
          </a:p>
        </p:txBody>
      </p:sp>
      <p:sp>
        <p:nvSpPr>
          <p:cNvPr id="6" name="TextBox 5"/>
          <p:cNvSpPr txBox="1"/>
          <p:nvPr/>
        </p:nvSpPr>
        <p:spPr>
          <a:xfrm>
            <a:off x="609600" y="3962400"/>
            <a:ext cx="3581400" cy="646331"/>
          </a:xfrm>
          <a:prstGeom prst="rect">
            <a:avLst/>
          </a:prstGeom>
          <a:solidFill>
            <a:schemeClr val="accent5">
              <a:lumMod val="75000"/>
            </a:schemeClr>
          </a:solidFill>
          <a:ln>
            <a:solidFill>
              <a:schemeClr val="bg1"/>
            </a:solidFill>
          </a:ln>
        </p:spPr>
        <p:txBody>
          <a:bodyPr wrap="square" rtlCol="0">
            <a:spAutoFit/>
          </a:bodyPr>
          <a:lstStyle/>
          <a:p>
            <a:r>
              <a:rPr lang="en-US" dirty="0" smtClean="0">
                <a:solidFill>
                  <a:schemeClr val="bg1"/>
                </a:solidFill>
              </a:rPr>
              <a:t>(4) Reinforcing Effort and Providing Recognition</a:t>
            </a:r>
          </a:p>
        </p:txBody>
      </p:sp>
      <p:sp>
        <p:nvSpPr>
          <p:cNvPr id="7" name="TextBox 6"/>
          <p:cNvSpPr txBox="1"/>
          <p:nvPr/>
        </p:nvSpPr>
        <p:spPr>
          <a:xfrm>
            <a:off x="609600" y="4724400"/>
            <a:ext cx="3581400" cy="369332"/>
          </a:xfrm>
          <a:prstGeom prst="rect">
            <a:avLst/>
          </a:prstGeom>
          <a:solidFill>
            <a:srgbClr val="92D050"/>
          </a:solidFill>
          <a:ln>
            <a:solidFill>
              <a:schemeClr val="bg1"/>
            </a:solidFill>
          </a:ln>
        </p:spPr>
        <p:txBody>
          <a:bodyPr wrap="square" rtlCol="0">
            <a:spAutoFit/>
          </a:bodyPr>
          <a:lstStyle/>
          <a:p>
            <a:r>
              <a:rPr lang="en-US" dirty="0" smtClean="0">
                <a:solidFill>
                  <a:schemeClr val="bg1"/>
                </a:solidFill>
              </a:rPr>
              <a:t>(5) Homework and Practice</a:t>
            </a:r>
            <a:endParaRPr lang="en-US" dirty="0">
              <a:solidFill>
                <a:schemeClr val="bg1"/>
              </a:solidFill>
            </a:endParaRPr>
          </a:p>
        </p:txBody>
      </p:sp>
      <p:sp>
        <p:nvSpPr>
          <p:cNvPr id="8" name="TextBox 7"/>
          <p:cNvSpPr txBox="1"/>
          <p:nvPr/>
        </p:nvSpPr>
        <p:spPr>
          <a:xfrm>
            <a:off x="609600" y="5257800"/>
            <a:ext cx="3581400" cy="369332"/>
          </a:xfrm>
          <a:prstGeom prst="rect">
            <a:avLst/>
          </a:prstGeom>
          <a:solidFill>
            <a:schemeClr val="tx2">
              <a:lumMod val="25000"/>
            </a:schemeClr>
          </a:solidFill>
          <a:ln>
            <a:solidFill>
              <a:schemeClr val="bg1"/>
            </a:solidFill>
          </a:ln>
        </p:spPr>
        <p:txBody>
          <a:bodyPr wrap="square" rtlCol="0">
            <a:spAutoFit/>
          </a:bodyPr>
          <a:lstStyle/>
          <a:p>
            <a:r>
              <a:rPr lang="en-US" dirty="0" smtClean="0">
                <a:solidFill>
                  <a:schemeClr val="bg1"/>
                </a:solidFill>
              </a:rPr>
              <a:t>(6) Nonlinguistic Representations</a:t>
            </a:r>
          </a:p>
        </p:txBody>
      </p:sp>
      <p:sp>
        <p:nvSpPr>
          <p:cNvPr id="9" name="TextBox 8"/>
          <p:cNvSpPr txBox="1"/>
          <p:nvPr/>
        </p:nvSpPr>
        <p:spPr>
          <a:xfrm>
            <a:off x="4495800" y="2667000"/>
            <a:ext cx="3581400" cy="369332"/>
          </a:xfrm>
          <a:prstGeom prst="rect">
            <a:avLst/>
          </a:prstGeom>
          <a:solidFill>
            <a:schemeClr val="accent6">
              <a:lumMod val="75000"/>
            </a:schemeClr>
          </a:solidFill>
          <a:ln>
            <a:solidFill>
              <a:schemeClr val="bg1"/>
            </a:solidFill>
          </a:ln>
        </p:spPr>
        <p:txBody>
          <a:bodyPr wrap="square" rtlCol="0">
            <a:spAutoFit/>
          </a:bodyPr>
          <a:lstStyle/>
          <a:p>
            <a:r>
              <a:rPr lang="en-US" dirty="0" smtClean="0">
                <a:solidFill>
                  <a:schemeClr val="bg1"/>
                </a:solidFill>
              </a:rPr>
              <a:t>(7) Cooperative Learning</a:t>
            </a:r>
          </a:p>
        </p:txBody>
      </p:sp>
      <p:sp>
        <p:nvSpPr>
          <p:cNvPr id="10" name="TextBox 9"/>
          <p:cNvSpPr txBox="1"/>
          <p:nvPr/>
        </p:nvSpPr>
        <p:spPr>
          <a:xfrm>
            <a:off x="4495800" y="3290500"/>
            <a:ext cx="3581400" cy="646331"/>
          </a:xfrm>
          <a:prstGeom prst="rect">
            <a:avLst/>
          </a:prstGeom>
          <a:solidFill>
            <a:schemeClr val="accent2">
              <a:lumMod val="75000"/>
            </a:schemeClr>
          </a:solidFill>
          <a:ln>
            <a:solidFill>
              <a:schemeClr val="bg1"/>
            </a:solidFill>
          </a:ln>
        </p:spPr>
        <p:txBody>
          <a:bodyPr wrap="square" rtlCol="0">
            <a:spAutoFit/>
          </a:bodyPr>
          <a:lstStyle/>
          <a:p>
            <a:r>
              <a:rPr lang="en-US" dirty="0" smtClean="0">
                <a:solidFill>
                  <a:schemeClr val="bg1"/>
                </a:solidFill>
              </a:rPr>
              <a:t>(8) Setting Objectives and Providing Feedback</a:t>
            </a:r>
            <a:endParaRPr lang="en-US" dirty="0">
              <a:solidFill>
                <a:schemeClr val="bg1"/>
              </a:solidFill>
            </a:endParaRPr>
          </a:p>
        </p:txBody>
      </p:sp>
      <p:sp>
        <p:nvSpPr>
          <p:cNvPr id="11" name="TextBox 10"/>
          <p:cNvSpPr txBox="1"/>
          <p:nvPr/>
        </p:nvSpPr>
        <p:spPr>
          <a:xfrm>
            <a:off x="4495800" y="4078069"/>
            <a:ext cx="3581400" cy="646331"/>
          </a:xfrm>
          <a:prstGeom prst="rect">
            <a:avLst/>
          </a:prstGeom>
          <a:solidFill>
            <a:schemeClr val="accent5">
              <a:lumMod val="50000"/>
            </a:schemeClr>
          </a:solidFill>
          <a:ln>
            <a:solidFill>
              <a:schemeClr val="bg1"/>
            </a:solidFill>
          </a:ln>
        </p:spPr>
        <p:txBody>
          <a:bodyPr wrap="square" rtlCol="0">
            <a:spAutoFit/>
          </a:bodyPr>
          <a:lstStyle/>
          <a:p>
            <a:r>
              <a:rPr lang="en-US" dirty="0" smtClean="0">
                <a:solidFill>
                  <a:schemeClr val="bg1"/>
                </a:solidFill>
              </a:rPr>
              <a:t>(9) Generating and Testing Hypotheses</a:t>
            </a:r>
            <a:endParaRPr lang="en-US" dirty="0">
              <a:solidFill>
                <a:schemeClr val="bg1"/>
              </a:solidFill>
            </a:endParaRPr>
          </a:p>
        </p:txBody>
      </p:sp>
      <p:sp>
        <p:nvSpPr>
          <p:cNvPr id="12" name="TextBox 11"/>
          <p:cNvSpPr txBox="1"/>
          <p:nvPr/>
        </p:nvSpPr>
        <p:spPr>
          <a:xfrm>
            <a:off x="4495800" y="4934634"/>
            <a:ext cx="3581400" cy="646331"/>
          </a:xfrm>
          <a:prstGeom prst="rect">
            <a:avLst/>
          </a:prstGeom>
          <a:solidFill>
            <a:schemeClr val="accent4">
              <a:lumMod val="75000"/>
            </a:schemeClr>
          </a:solidFill>
          <a:ln>
            <a:solidFill>
              <a:schemeClr val="bg1"/>
            </a:solidFill>
          </a:ln>
        </p:spPr>
        <p:txBody>
          <a:bodyPr wrap="square" rtlCol="0">
            <a:spAutoFit/>
          </a:bodyPr>
          <a:lstStyle/>
          <a:p>
            <a:r>
              <a:rPr lang="en-US" dirty="0" smtClean="0">
                <a:solidFill>
                  <a:schemeClr val="bg1"/>
                </a:solidFill>
              </a:rPr>
              <a:t>(10) Cues, Questions and Advance Organizers</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57200" y="990600"/>
            <a:ext cx="8229600" cy="1143000"/>
          </a:xfrm>
        </p:spPr>
        <p:txBody>
          <a:bodyPr>
            <a:normAutofit fontScale="90000"/>
          </a:bodyPr>
          <a:lstStyle/>
          <a:p>
            <a:r>
              <a:rPr lang="en-US" dirty="0" smtClean="0"/>
              <a:t>I can use the author’s clues to determine the meaning of a word.</a:t>
            </a:r>
            <a:endParaRPr lang="en-US" dirty="0"/>
          </a:p>
        </p:txBody>
      </p:sp>
      <p:sp>
        <p:nvSpPr>
          <p:cNvPr id="20" name="TextBox 19"/>
          <p:cNvSpPr txBox="1"/>
          <p:nvPr/>
        </p:nvSpPr>
        <p:spPr>
          <a:xfrm>
            <a:off x="219720" y="5271135"/>
            <a:ext cx="2590800" cy="923330"/>
          </a:xfrm>
          <a:prstGeom prst="rect">
            <a:avLst/>
          </a:prstGeom>
          <a:noFill/>
        </p:spPr>
        <p:txBody>
          <a:bodyPr wrap="square" rtlCol="0">
            <a:spAutoFit/>
          </a:bodyPr>
          <a:lstStyle/>
          <a:p>
            <a:r>
              <a:rPr lang="en-US" dirty="0" smtClean="0"/>
              <a:t>Students write the goal for the lesson and score themselves.</a:t>
            </a:r>
            <a:endParaRPr lang="en-US" dirty="0"/>
          </a:p>
        </p:txBody>
      </p:sp>
      <p:sp>
        <p:nvSpPr>
          <p:cNvPr id="21" name="Title 15"/>
          <p:cNvSpPr txBox="1">
            <a:spLocks/>
          </p:cNvSpPr>
          <p:nvPr/>
        </p:nvSpPr>
        <p:spPr>
          <a:xfrm>
            <a:off x="381000" y="0"/>
            <a:ext cx="8229600" cy="1143000"/>
          </a:xfrm>
          <a:prstGeom prst="rect">
            <a:avLst/>
          </a:prstGeom>
        </p:spPr>
        <p:txBody>
          <a:bodyPr vert="horz"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uLnTx/>
                <a:uFillTx/>
                <a:latin typeface="+mj-lt"/>
                <a:ea typeface="+mj-ea"/>
                <a:cs typeface="+mj-cs"/>
              </a:rPr>
              <a:t>G=Set the Goal</a:t>
            </a:r>
            <a:endParaRPr kumimoji="0" lang="en-US" sz="4400" b="0" i="0" u="none" strike="noStrike" kern="1200" cap="none" spc="0" normalizeH="0" baseline="0" noProof="0" dirty="0">
              <a:ln>
                <a:noFill/>
              </a:ln>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uLnTx/>
              <a:uFillTx/>
              <a:latin typeface="+mj-lt"/>
              <a:ea typeface="+mj-ea"/>
              <a:cs typeface="+mj-cs"/>
            </a:endParaRPr>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19167" t="19232" r="30833"/>
          <a:stretch/>
        </p:blipFill>
        <p:spPr>
          <a:xfrm>
            <a:off x="134640" y="2178780"/>
            <a:ext cx="2760960" cy="3092355"/>
          </a:xfrm>
          <a:prstGeom prst="rect">
            <a:avLst/>
          </a:prstGeom>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t="16120" r="8922"/>
          <a:stretch/>
        </p:blipFill>
        <p:spPr>
          <a:xfrm rot="16200000">
            <a:off x="5678720" y="2931880"/>
            <a:ext cx="4127501" cy="2530941"/>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52800" y="2178780"/>
            <a:ext cx="2687339" cy="1789239"/>
          </a:xfrm>
          <a:prstGeom prst="rect">
            <a:avLst/>
          </a:prstGeom>
        </p:spPr>
      </p:pic>
      <p:pic>
        <p:nvPicPr>
          <p:cNvPr id="7" name="Picture 6"/>
          <p:cNvPicPr>
            <a:picLocks noChangeAspect="1"/>
          </p:cNvPicPr>
          <p:nvPr/>
        </p:nvPicPr>
        <p:blipFill rotWithShape="1">
          <a:blip r:embed="rId6" cstate="print">
            <a:extLst>
              <a:ext uri="{28A0092B-C50C-407E-A947-70E740481C1C}">
                <a14:useLocalDpi xmlns="" xmlns:a14="http://schemas.microsoft.com/office/drawing/2010/main" val="0"/>
              </a:ext>
            </a:extLst>
          </a:blip>
          <a:srcRect l="8750" t="19752" r="7222" b="13286"/>
          <a:stretch/>
        </p:blipFill>
        <p:spPr>
          <a:xfrm>
            <a:off x="3045469" y="4222750"/>
            <a:ext cx="3302000" cy="1751970"/>
          </a:xfrm>
          <a:prstGeom prst="rect">
            <a:avLst/>
          </a:prstGeom>
        </p:spPr>
      </p:pic>
      <p:pic>
        <p:nvPicPr>
          <p:cNvPr id="614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55663" y="6118265"/>
            <a:ext cx="3640137"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970463" y="6111915"/>
            <a:ext cx="3640137" cy="76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14800" y="602739"/>
            <a:ext cx="4572000" cy="2677656"/>
          </a:xfrm>
          <a:prstGeom prst="rect">
            <a:avLst/>
          </a:prstGeom>
          <a:noFill/>
        </p:spPr>
        <p:txBody>
          <a:bodyPr wrap="square" rtlCol="0">
            <a:spAutoFit/>
          </a:bodyPr>
          <a:lstStyle/>
          <a:p>
            <a:pPr marL="514350" indent="-514350">
              <a:buFont typeface="+mj-lt"/>
              <a:buAutoNum type="arabicPeriod"/>
            </a:pPr>
            <a:r>
              <a:rPr lang="en-US" sz="2800" dirty="0" smtClean="0"/>
              <a:t>Open your notebook.</a:t>
            </a:r>
          </a:p>
          <a:p>
            <a:pPr marL="514350" indent="-514350">
              <a:buFont typeface="+mj-lt"/>
              <a:buAutoNum type="arabicPeriod"/>
            </a:pPr>
            <a:r>
              <a:rPr lang="en-US" sz="2800" dirty="0" smtClean="0"/>
              <a:t>Turn to your notes from </a:t>
            </a:r>
            <a:r>
              <a:rPr lang="en-US" sz="2800" u="sng" dirty="0" smtClean="0"/>
              <a:t>How I Learned Geography</a:t>
            </a:r>
            <a:r>
              <a:rPr lang="en-US" sz="2800" dirty="0" smtClean="0"/>
              <a:t>.</a:t>
            </a:r>
          </a:p>
          <a:p>
            <a:pPr marL="514350" indent="-514350">
              <a:buFont typeface="+mj-lt"/>
              <a:buAutoNum type="arabicPeriod"/>
            </a:pPr>
            <a:r>
              <a:rPr lang="en-US" sz="2800" dirty="0" smtClean="0"/>
              <a:t>Turn to your learning partner and discuss what we learned.</a:t>
            </a:r>
            <a:endParaRPr lang="en-US" sz="2800" b="1" dirty="0">
              <a:solidFill>
                <a:srgbClr val="66CCFF"/>
              </a:solidFill>
              <a:latin typeface="Bradley Hand ITC" pitchFamily="66" charset="0"/>
            </a:endParaRPr>
          </a:p>
        </p:txBody>
      </p:sp>
      <p:sp>
        <p:nvSpPr>
          <p:cNvPr id="16" name="Title 15"/>
          <p:cNvSpPr>
            <a:spLocks noGrp="1"/>
          </p:cNvSpPr>
          <p:nvPr>
            <p:ph type="title"/>
          </p:nvPr>
        </p:nvSpPr>
        <p:spPr>
          <a:xfrm>
            <a:off x="381000" y="0"/>
            <a:ext cx="8229600" cy="1143000"/>
          </a:xfrm>
        </p:spPr>
        <p:txBody>
          <a:bodyPr/>
          <a:lstStyle/>
          <a:p>
            <a:r>
              <a:rPr lang="en-US" dirty="0" smtClean="0"/>
              <a:t>A=Access Prior Knowledge</a:t>
            </a:r>
            <a:endParaRPr lang="en-US" dirty="0"/>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26667"/>
          <a:stretch/>
        </p:blipFill>
        <p:spPr>
          <a:xfrm rot="16200000">
            <a:off x="3460621" y="3778382"/>
            <a:ext cx="2623225" cy="2381662"/>
          </a:xfrm>
          <a:prstGeom prst="rect">
            <a:avLst/>
          </a:prstGeom>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685800"/>
            <a:ext cx="3541076" cy="2357660"/>
          </a:xfrm>
          <a:prstGeom prst="rect">
            <a:avLst/>
          </a:prstGeom>
        </p:spPr>
      </p:pic>
      <p:pic>
        <p:nvPicPr>
          <p:cNvPr id="4" name="Picture 3"/>
          <p:cNvPicPr>
            <a:picLocks noChangeAspect="1"/>
          </p:cNvPicPr>
          <p:nvPr/>
        </p:nvPicPr>
        <p:blipFill rotWithShape="1">
          <a:blip r:embed="rId5" cstate="print">
            <a:extLst>
              <a:ext uri="{28A0092B-C50C-407E-A947-70E740481C1C}">
                <a14:useLocalDpi xmlns="" xmlns:a14="http://schemas.microsoft.com/office/drawing/2010/main" val="0"/>
              </a:ext>
            </a:extLst>
          </a:blip>
          <a:srcRect l="5555" r="16805"/>
          <a:stretch/>
        </p:blipFill>
        <p:spPr>
          <a:xfrm>
            <a:off x="334020" y="3429000"/>
            <a:ext cx="2927656" cy="2510652"/>
          </a:xfrm>
          <a:prstGeom prst="rect">
            <a:avLst/>
          </a:prstGeom>
        </p:spPr>
      </p:pic>
      <p:pic>
        <p:nvPicPr>
          <p:cNvPr id="5" name="Picture 4"/>
          <p:cNvPicPr>
            <a:picLocks noChangeAspect="1"/>
          </p:cNvPicPr>
          <p:nvPr/>
        </p:nvPicPr>
        <p:blipFill rotWithShape="1">
          <a:blip r:embed="rId6" cstate="print">
            <a:extLst>
              <a:ext uri="{28A0092B-C50C-407E-A947-70E740481C1C}">
                <a14:useLocalDpi xmlns="" xmlns:a14="http://schemas.microsoft.com/office/drawing/2010/main" val="0"/>
              </a:ext>
            </a:extLst>
          </a:blip>
          <a:srcRect r="34742"/>
          <a:stretch/>
        </p:blipFill>
        <p:spPr>
          <a:xfrm>
            <a:off x="6832600" y="2895600"/>
            <a:ext cx="2311400" cy="2358252"/>
          </a:xfrm>
          <a:prstGeom prst="rect">
            <a:avLst/>
          </a:prstGeom>
        </p:spPr>
      </p:pic>
      <p:sp>
        <p:nvSpPr>
          <p:cNvPr id="6" name="TextBox 5"/>
          <p:cNvSpPr txBox="1"/>
          <p:nvPr/>
        </p:nvSpPr>
        <p:spPr>
          <a:xfrm>
            <a:off x="6172200" y="5306021"/>
            <a:ext cx="2743200" cy="830997"/>
          </a:xfrm>
          <a:prstGeom prst="rect">
            <a:avLst/>
          </a:prstGeom>
          <a:noFill/>
        </p:spPr>
        <p:txBody>
          <a:bodyPr wrap="square" rtlCol="0">
            <a:spAutoFit/>
          </a:bodyPr>
          <a:lstStyle/>
          <a:p>
            <a:r>
              <a:rPr lang="en-US" sz="2400" dirty="0" smtClean="0"/>
              <a:t>Report back…What do you remember?</a:t>
            </a:r>
            <a:endParaRPr lang="en-US" sz="2400" dirty="0"/>
          </a:p>
        </p:txBody>
      </p:sp>
      <p:pic>
        <p:nvPicPr>
          <p:cNvPr id="5122"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08563" y="6101836"/>
            <a:ext cx="3640137" cy="76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743200" y="3200400"/>
            <a:ext cx="3640137"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34020" y="6137018"/>
            <a:ext cx="3581400" cy="369332"/>
          </a:xfrm>
          <a:prstGeom prst="rect">
            <a:avLst/>
          </a:prstGeom>
          <a:solidFill>
            <a:schemeClr val="tx2">
              <a:lumMod val="25000"/>
            </a:schemeClr>
          </a:solidFill>
          <a:ln>
            <a:solidFill>
              <a:schemeClr val="bg1"/>
            </a:solidFill>
          </a:ln>
        </p:spPr>
        <p:txBody>
          <a:bodyPr wrap="square" rtlCol="0">
            <a:spAutoFit/>
          </a:bodyPr>
          <a:lstStyle/>
          <a:p>
            <a:r>
              <a:rPr lang="en-US" dirty="0" smtClean="0">
                <a:solidFill>
                  <a:schemeClr val="bg1"/>
                </a:solidFill>
              </a:rPr>
              <a:t>(6) Nonlinguistic Representations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6248400" cy="685800"/>
          </a:xfrm>
        </p:spPr>
        <p:txBody>
          <a:bodyPr>
            <a:noAutofit/>
          </a:bodyPr>
          <a:lstStyle/>
          <a:p>
            <a:r>
              <a:rPr dirty="0" smtClean="0"/>
              <a:t>N= New Information</a:t>
            </a:r>
            <a:endParaRPr lang="en-US" dirty="0"/>
          </a:p>
        </p:txBody>
      </p:sp>
      <p:sp>
        <p:nvSpPr>
          <p:cNvPr id="7" name="TextBox 6"/>
          <p:cNvSpPr txBox="1"/>
          <p:nvPr/>
        </p:nvSpPr>
        <p:spPr>
          <a:xfrm>
            <a:off x="533400" y="1219200"/>
            <a:ext cx="4267200" cy="2031325"/>
          </a:xfrm>
          <a:prstGeom prst="rect">
            <a:avLst/>
          </a:prstGeom>
          <a:noFill/>
        </p:spPr>
        <p:txBody>
          <a:bodyPr wrap="square" rtlCol="0">
            <a:spAutoFit/>
          </a:bodyPr>
          <a:lstStyle/>
          <a:p>
            <a:r>
              <a:rPr lang="en-US" dirty="0" smtClean="0"/>
              <a:t>Read </a:t>
            </a:r>
            <a:r>
              <a:rPr lang="en-US" u="sng" dirty="0" smtClean="0"/>
              <a:t>The Treasure</a:t>
            </a:r>
            <a:r>
              <a:rPr lang="en-US" dirty="0" smtClean="0"/>
              <a:t> by Uri </a:t>
            </a:r>
            <a:r>
              <a:rPr lang="en-US" dirty="0" err="1" smtClean="0"/>
              <a:t>Shulevitz</a:t>
            </a:r>
            <a:endParaRPr lang="en-US" dirty="0" smtClean="0"/>
          </a:p>
          <a:p>
            <a:endParaRPr lang="en-US" dirty="0" smtClean="0"/>
          </a:p>
          <a:p>
            <a:r>
              <a:rPr lang="en-US" dirty="0" smtClean="0"/>
              <a:t>Before beginning to read, Mrs. </a:t>
            </a:r>
            <a:r>
              <a:rPr lang="en-US" dirty="0" err="1" smtClean="0"/>
              <a:t>Eide</a:t>
            </a:r>
            <a:r>
              <a:rPr lang="en-US" dirty="0"/>
              <a:t> </a:t>
            </a:r>
            <a:r>
              <a:rPr lang="en-US" dirty="0" smtClean="0"/>
              <a:t>asked the students to draw a 3-column table in their notebooks.  She modeled the table using her own notebook and a document camera.</a:t>
            </a:r>
            <a:endParaRPr lang="en-US" dirty="0"/>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9087" y="765610"/>
            <a:ext cx="3581400" cy="2384507"/>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 y="3834607"/>
            <a:ext cx="2109787" cy="2389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5" cstate="print">
            <a:extLst>
              <a:ext uri="{28A0092B-C50C-407E-A947-70E740481C1C}">
                <a14:useLocalDpi xmlns="" xmlns:a14="http://schemas.microsoft.com/office/drawing/2010/main" val="0"/>
              </a:ext>
            </a:extLst>
          </a:blip>
          <a:srcRect l="3333" r="30833" b="7469"/>
          <a:stretch/>
        </p:blipFill>
        <p:spPr>
          <a:xfrm>
            <a:off x="2458737" y="2972587"/>
            <a:ext cx="2197699" cy="2056613"/>
          </a:xfrm>
          <a:prstGeom prst="rect">
            <a:avLst/>
          </a:prstGeom>
        </p:spPr>
      </p:pic>
      <p:pic>
        <p:nvPicPr>
          <p:cNvPr id="8" name="Picture 7"/>
          <p:cNvPicPr>
            <a:picLocks noChangeAspect="1"/>
          </p:cNvPicPr>
          <p:nvPr/>
        </p:nvPicPr>
        <p:blipFill rotWithShape="1">
          <a:blip r:embed="rId6" cstate="print">
            <a:extLst>
              <a:ext uri="{28A0092B-C50C-407E-A947-70E740481C1C}">
                <a14:useLocalDpi xmlns="" xmlns:a14="http://schemas.microsoft.com/office/drawing/2010/main" val="0"/>
              </a:ext>
            </a:extLst>
          </a:blip>
          <a:srcRect l="15694" t="16415" r="16945" b="35606"/>
          <a:stretch/>
        </p:blipFill>
        <p:spPr>
          <a:xfrm>
            <a:off x="4852987" y="3271460"/>
            <a:ext cx="4127500" cy="1957371"/>
          </a:xfrm>
          <a:prstGeom prst="rect">
            <a:avLst/>
          </a:prstGeom>
        </p:spPr>
      </p:pic>
      <p:sp>
        <p:nvSpPr>
          <p:cNvPr id="10" name="TextBox 9"/>
          <p:cNvSpPr txBox="1"/>
          <p:nvPr/>
        </p:nvSpPr>
        <p:spPr>
          <a:xfrm>
            <a:off x="5257800" y="5338564"/>
            <a:ext cx="3581400" cy="923330"/>
          </a:xfrm>
          <a:prstGeom prst="rect">
            <a:avLst/>
          </a:prstGeom>
          <a:noFill/>
        </p:spPr>
        <p:txBody>
          <a:bodyPr wrap="square" rtlCol="0">
            <a:spAutoFit/>
          </a:bodyPr>
          <a:lstStyle/>
          <a:p>
            <a:r>
              <a:rPr lang="en-US" dirty="0" smtClean="0"/>
              <a:t>The students have become very familiar with finding “Evidence” in the text.</a:t>
            </a:r>
            <a:endParaRPr lang="en-US" dirty="0"/>
          </a:p>
        </p:txBody>
      </p:sp>
      <p:sp>
        <p:nvSpPr>
          <p:cNvPr id="4" name="TextBox 3"/>
          <p:cNvSpPr txBox="1"/>
          <p:nvPr/>
        </p:nvSpPr>
        <p:spPr>
          <a:xfrm>
            <a:off x="2287587" y="5100935"/>
            <a:ext cx="2590801" cy="923330"/>
          </a:xfrm>
          <a:prstGeom prst="rect">
            <a:avLst/>
          </a:prstGeom>
          <a:noFill/>
        </p:spPr>
        <p:txBody>
          <a:bodyPr wrap="square" rtlCol="0">
            <a:spAutoFit/>
          </a:bodyPr>
          <a:lstStyle/>
          <a:p>
            <a:r>
              <a:rPr lang="en-US" dirty="0" smtClean="0"/>
              <a:t>Some students had their table finished before Mrs. </a:t>
            </a:r>
            <a:r>
              <a:rPr lang="en-US" dirty="0" err="1" smtClean="0"/>
              <a:t>Eide</a:t>
            </a:r>
            <a:r>
              <a:rPr lang="en-US" dirty="0" smtClean="0"/>
              <a:t>.</a:t>
            </a:r>
            <a:endParaRPr lang="en-US" dirty="0"/>
          </a:p>
        </p:txBody>
      </p:sp>
      <p:sp>
        <p:nvSpPr>
          <p:cNvPr id="5" name="Down Arrow 4"/>
          <p:cNvSpPr/>
          <p:nvPr/>
        </p:nvSpPr>
        <p:spPr bwMode="auto">
          <a:xfrm rot="11758924">
            <a:off x="7856816" y="4225288"/>
            <a:ext cx="381000" cy="1147129"/>
          </a:xfrm>
          <a:prstGeom prst="downArrow">
            <a:avLst/>
          </a:prstGeom>
          <a:gradFill>
            <a:gsLst>
              <a:gs pos="0">
                <a:srgbClr val="FFFF00"/>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09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96668" y="6261894"/>
            <a:ext cx="3640137"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685800"/>
          </a:xfrm>
        </p:spPr>
        <p:txBody>
          <a:bodyPr>
            <a:noAutofit/>
          </a:bodyPr>
          <a:lstStyle/>
          <a:p>
            <a:r>
              <a:rPr dirty="0" smtClean="0"/>
              <a:t>N= New Information</a:t>
            </a:r>
            <a:endParaRPr lang="en-US" dirty="0"/>
          </a:p>
        </p:txBody>
      </p:sp>
      <p:sp>
        <p:nvSpPr>
          <p:cNvPr id="19" name="TextBox 18"/>
          <p:cNvSpPr txBox="1"/>
          <p:nvPr/>
        </p:nvSpPr>
        <p:spPr>
          <a:xfrm>
            <a:off x="292100" y="4739502"/>
            <a:ext cx="4597400" cy="2031325"/>
          </a:xfrm>
          <a:prstGeom prst="rect">
            <a:avLst/>
          </a:prstGeom>
          <a:noFill/>
        </p:spPr>
        <p:txBody>
          <a:bodyPr wrap="square" rtlCol="0">
            <a:spAutoFit/>
          </a:bodyPr>
          <a:lstStyle/>
          <a:p>
            <a:r>
              <a:rPr lang="en-US" dirty="0" smtClean="0"/>
              <a:t>Many of the students had their “light bulbs” going off throughout the story.  When they hear a text talk word, a simile, or other skills they have studied, the students raise one finger next to the side of their head…this a visible cue to Mrs. </a:t>
            </a:r>
            <a:r>
              <a:rPr lang="en-US" dirty="0" err="1" smtClean="0"/>
              <a:t>Eide</a:t>
            </a:r>
            <a:r>
              <a:rPr lang="en-US" dirty="0" smtClean="0"/>
              <a:t> that the students are thinking.</a:t>
            </a:r>
            <a:endParaRPr lang="en-US" dirty="0"/>
          </a:p>
        </p:txBody>
      </p:sp>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l="27222" r="19861"/>
          <a:stretch/>
        </p:blipFill>
        <p:spPr>
          <a:xfrm>
            <a:off x="6096000" y="384948"/>
            <a:ext cx="2540474" cy="3196452"/>
          </a:xfrm>
          <a:prstGeom prst="rect">
            <a:avLst/>
          </a:prstGeom>
        </p:spPr>
      </p:pic>
      <p:pic>
        <p:nvPicPr>
          <p:cNvPr id="7" name="Picture 6"/>
          <p:cNvPicPr>
            <a:picLocks noChangeAspect="1"/>
          </p:cNvPicPr>
          <p:nvPr/>
        </p:nvPicPr>
        <p:blipFill rotWithShape="1">
          <a:blip r:embed="rId4" cstate="print">
            <a:extLst>
              <a:ext uri="{28A0092B-C50C-407E-A947-70E740481C1C}">
                <a14:useLocalDpi xmlns="" xmlns:a14="http://schemas.microsoft.com/office/drawing/2010/main" val="0"/>
              </a:ext>
            </a:extLst>
          </a:blip>
          <a:srcRect r="22500"/>
          <a:stretch/>
        </p:blipFill>
        <p:spPr>
          <a:xfrm>
            <a:off x="254000" y="1219200"/>
            <a:ext cx="3644900" cy="3131336"/>
          </a:xfrm>
          <a:prstGeom prst="rect">
            <a:avLst/>
          </a:prstGeom>
        </p:spPr>
      </p:pic>
      <p:sp>
        <p:nvSpPr>
          <p:cNvPr id="8" name="TextBox 7"/>
          <p:cNvSpPr txBox="1"/>
          <p:nvPr/>
        </p:nvSpPr>
        <p:spPr>
          <a:xfrm>
            <a:off x="4026374" y="1600200"/>
            <a:ext cx="1981200" cy="1631216"/>
          </a:xfrm>
          <a:prstGeom prst="rect">
            <a:avLst/>
          </a:prstGeom>
          <a:noFill/>
        </p:spPr>
        <p:txBody>
          <a:bodyPr wrap="square" rtlCol="0">
            <a:spAutoFit/>
          </a:bodyPr>
          <a:lstStyle/>
          <a:p>
            <a:r>
              <a:rPr lang="en-US" sz="2000" dirty="0" smtClean="0"/>
              <a:t>Students place their notebooks and pencils on the floor while Mrs. </a:t>
            </a:r>
            <a:r>
              <a:rPr lang="en-US" sz="2000" dirty="0" err="1" smtClean="0"/>
              <a:t>Eide</a:t>
            </a:r>
            <a:r>
              <a:rPr lang="en-US" sz="2000" dirty="0" smtClean="0"/>
              <a:t> reads.</a:t>
            </a:r>
            <a:endParaRPr lang="en-US" sz="2000" dirty="0"/>
          </a:p>
        </p:txBody>
      </p:sp>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55074" y="3802641"/>
            <a:ext cx="3581400" cy="2384507"/>
          </a:xfrm>
          <a:prstGeom prst="rect">
            <a:avLst/>
          </a:prstGeom>
        </p:spPr>
      </p:pic>
      <p:pic>
        <p:nvPicPr>
          <p:cNvPr id="307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16974" y="6250146"/>
            <a:ext cx="3640137"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a:xfrm>
            <a:off x="381000" y="228600"/>
            <a:ext cx="8229600" cy="685800"/>
          </a:xfrm>
          <a:prstGeom prst="rect">
            <a:avLst/>
          </a:prstGeom>
        </p:spPr>
        <p:txBody>
          <a:bodyPr vert="horz"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uLnTx/>
                <a:uFillTx/>
                <a:latin typeface="+mj-lt"/>
                <a:ea typeface="+mj-ea"/>
                <a:cs typeface="+mj-cs"/>
              </a:rPr>
              <a:t>N= New Information</a:t>
            </a:r>
            <a:endParaRPr kumimoji="0" lang="en-US" sz="4400" b="0" i="0" u="none" strike="noStrike" kern="1200" cap="none" spc="0" normalizeH="0" baseline="0" noProof="0" dirty="0">
              <a:ln>
                <a:noFill/>
              </a:ln>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uLnTx/>
              <a:uFillTx/>
              <a:latin typeface="+mj-lt"/>
              <a:ea typeface="+mj-ea"/>
              <a:cs typeface="+mj-cs"/>
            </a:endParaRPr>
          </a:p>
        </p:txBody>
      </p:sp>
      <p:sp>
        <p:nvSpPr>
          <p:cNvPr id="17" name="TextBox 16"/>
          <p:cNvSpPr txBox="1"/>
          <p:nvPr/>
        </p:nvSpPr>
        <p:spPr>
          <a:xfrm>
            <a:off x="4648200" y="1143000"/>
            <a:ext cx="4038600" cy="3046988"/>
          </a:xfrm>
          <a:prstGeom prst="rect">
            <a:avLst/>
          </a:prstGeom>
          <a:noFill/>
        </p:spPr>
        <p:txBody>
          <a:bodyPr wrap="square" rtlCol="0">
            <a:spAutoFit/>
          </a:bodyPr>
          <a:lstStyle/>
          <a:p>
            <a:r>
              <a:rPr lang="en-US" sz="2400" dirty="0" smtClean="0">
                <a:solidFill>
                  <a:schemeClr val="accent5"/>
                </a:solidFill>
              </a:rPr>
              <a:t>At strategic points in the story, Mrs. </a:t>
            </a:r>
            <a:r>
              <a:rPr lang="en-US" sz="2400" dirty="0" err="1" smtClean="0">
                <a:solidFill>
                  <a:schemeClr val="accent5"/>
                </a:solidFill>
              </a:rPr>
              <a:t>Eide</a:t>
            </a:r>
            <a:r>
              <a:rPr lang="en-US" sz="2400" dirty="0" smtClean="0">
                <a:solidFill>
                  <a:schemeClr val="accent5"/>
                </a:solidFill>
              </a:rPr>
              <a:t> stopped to discuss a word from the story.  The students wrote the word, wrote their own definition, and provided evidence from the story to support their definition.</a:t>
            </a:r>
            <a:endParaRPr lang="en-US" sz="2400" dirty="0">
              <a:solidFill>
                <a:schemeClr val="accent5"/>
              </a:solidFill>
            </a:endParaRPr>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14306" t="17040" r="18889" b="29139"/>
          <a:stretch/>
        </p:blipFill>
        <p:spPr>
          <a:xfrm>
            <a:off x="250062" y="1143000"/>
            <a:ext cx="4309238" cy="2311400"/>
          </a:xfrm>
          <a:prstGeom prst="rect">
            <a:avLst/>
          </a:prstGeom>
        </p:spPr>
      </p:pic>
      <p:pic>
        <p:nvPicPr>
          <p:cNvPr id="3" name="Picture 2"/>
          <p:cNvPicPr>
            <a:picLocks noChangeAspect="1"/>
          </p:cNvPicPr>
          <p:nvPr/>
        </p:nvPicPr>
        <p:blipFill rotWithShape="1">
          <a:blip r:embed="rId4" cstate="print">
            <a:extLst>
              <a:ext uri="{28A0092B-C50C-407E-A947-70E740481C1C}">
                <a14:useLocalDpi xmlns="" xmlns:a14="http://schemas.microsoft.com/office/drawing/2010/main" val="0"/>
              </a:ext>
            </a:extLst>
          </a:blip>
          <a:srcRect l="10278" t="5984" r="11389" b="26219"/>
          <a:stretch/>
        </p:blipFill>
        <p:spPr>
          <a:xfrm>
            <a:off x="4726745" y="4207754"/>
            <a:ext cx="3960055" cy="2281946"/>
          </a:xfrm>
          <a:prstGeom prst="rect">
            <a:avLst/>
          </a:prstGeom>
        </p:spPr>
      </p:pic>
      <p:pic>
        <p:nvPicPr>
          <p:cNvPr id="4" name="Picture 3"/>
          <p:cNvPicPr>
            <a:picLocks noChangeAspect="1"/>
          </p:cNvPicPr>
          <p:nvPr/>
        </p:nvPicPr>
        <p:blipFill rotWithShape="1">
          <a:blip r:embed="rId5" cstate="print">
            <a:extLst>
              <a:ext uri="{28A0092B-C50C-407E-A947-70E740481C1C}">
                <a14:useLocalDpi xmlns="" xmlns:a14="http://schemas.microsoft.com/office/drawing/2010/main" val="0"/>
              </a:ext>
            </a:extLst>
          </a:blip>
          <a:srcRect l="6389" t="8696" r="5833" b="5150"/>
          <a:stretch/>
        </p:blipFill>
        <p:spPr>
          <a:xfrm>
            <a:off x="313562" y="4032015"/>
            <a:ext cx="4029838" cy="2633423"/>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90563" y="3544652"/>
            <a:ext cx="3640137"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886703" y="6246018"/>
            <a:ext cx="3640137"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1_Blue Green Textured Segoe</Template>
  <TotalTime>3662</TotalTime>
  <Words>918</Words>
  <Application>Microsoft Office PowerPoint</Application>
  <PresentationFormat>On-screen Show (4:3)</PresentationFormat>
  <Paragraphs>109</Paragraphs>
  <Slides>16</Slides>
  <Notes>14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Blue Segoe 4-3 template-template_April-17-2007</vt:lpstr>
      <vt:lpstr>White with Courier font for code slides</vt:lpstr>
      <vt:lpstr>Using Sentence-level Context as a Clue to the Meaning of a Word or Phrase</vt:lpstr>
      <vt:lpstr>Slide 2</vt:lpstr>
      <vt:lpstr>Slide 3</vt:lpstr>
      <vt:lpstr>Purpose of the GANAG Structure</vt:lpstr>
      <vt:lpstr>I can use the author’s clues to determine the meaning of a word.</vt:lpstr>
      <vt:lpstr>A=Access Prior Knowledge</vt:lpstr>
      <vt:lpstr>N= New Information</vt:lpstr>
      <vt:lpstr>N= New Information</vt:lpstr>
      <vt:lpstr>Slide 9</vt:lpstr>
      <vt:lpstr>A= Apply Knowledge</vt:lpstr>
      <vt:lpstr>Slide 11</vt:lpstr>
      <vt:lpstr>G= Generalize the Goal </vt:lpstr>
      <vt:lpstr>Slide 13</vt:lpstr>
      <vt:lpstr>Some Things We’ve Learned about Common Core…</vt:lpstr>
      <vt:lpstr>Some Things We’ve Learned about Common Core…</vt:lpstr>
      <vt:lpstr>Thanks so much for coming!!! </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GANAG A Growing Patterns Lesson</dc:title>
  <dc:creator>RPS</dc:creator>
  <cp:lastModifiedBy>st</cp:lastModifiedBy>
  <cp:revision>207</cp:revision>
  <dcterms:created xsi:type="dcterms:W3CDTF">2010-12-02T18:59:45Z</dcterms:created>
  <dcterms:modified xsi:type="dcterms:W3CDTF">2012-03-12T14:05:55Z</dcterms:modified>
</cp:coreProperties>
</file>